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71" r:id="rId3"/>
    <p:sldId id="270" r:id="rId4"/>
    <p:sldId id="257" r:id="rId5"/>
    <p:sldId id="269" r:id="rId6"/>
    <p:sldId id="306" r:id="rId7"/>
    <p:sldId id="288" r:id="rId8"/>
    <p:sldId id="272" r:id="rId9"/>
    <p:sldId id="307" r:id="rId10"/>
    <p:sldId id="273" r:id="rId11"/>
    <p:sldId id="308" r:id="rId12"/>
    <p:sldId id="275" r:id="rId13"/>
    <p:sldId id="309" r:id="rId14"/>
    <p:sldId id="276" r:id="rId15"/>
    <p:sldId id="293" r:id="rId16"/>
    <p:sldId id="277" r:id="rId17"/>
    <p:sldId id="294" r:id="rId18"/>
    <p:sldId id="278" r:id="rId19"/>
    <p:sldId id="303" r:id="rId20"/>
    <p:sldId id="279" r:id="rId21"/>
    <p:sldId id="304" r:id="rId22"/>
    <p:sldId id="280" r:id="rId23"/>
    <p:sldId id="302" r:id="rId24"/>
    <p:sldId id="281" r:id="rId25"/>
    <p:sldId id="299" r:id="rId26"/>
    <p:sldId id="282" r:id="rId27"/>
    <p:sldId id="305" r:id="rId28"/>
    <p:sldId id="283" r:id="rId29"/>
    <p:sldId id="268" r:id="rId3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53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7596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9415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675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412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51083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657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5573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62712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144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91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444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1372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1196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315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705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7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25A78-DB84-41E1-9833-7901961924FF}" type="datetimeFigureOut">
              <a:rPr lang="cs-CZ" smtClean="0"/>
              <a:t>21.10.2024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DDB543-D5FD-43EA-9AAB-4B22347FDE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833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jpeg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6854" y="1446664"/>
            <a:ext cx="8687149" cy="201986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Matematická gramotnost 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</a:rPr>
              <a:t>v počátečním vzdělávání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77922" y="4050833"/>
            <a:ext cx="8496081" cy="2240785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sz="2400" b="1" dirty="0">
                <a:solidFill>
                  <a:schemeClr val="accent2"/>
                </a:solidFill>
              </a:rPr>
              <a:t>RNDr. Hana Lišková, VOŠP Litomyšl</a:t>
            </a:r>
          </a:p>
          <a:p>
            <a:pPr algn="ctr"/>
            <a:r>
              <a:rPr lang="cs-CZ" sz="2200" b="1" dirty="0">
                <a:solidFill>
                  <a:schemeClr val="accent2"/>
                </a:solidFill>
              </a:rPr>
              <a:t>                                                             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22" y="4326633"/>
            <a:ext cx="2374711" cy="178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48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531454"/>
              </p:ext>
            </p:extLst>
          </p:nvPr>
        </p:nvGraphicFramePr>
        <p:xfrm>
          <a:off x="1883390" y="-2885"/>
          <a:ext cx="4749421" cy="6720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365" imgH="8020032" progId="AcroExch.Document.DC">
                  <p:embed/>
                </p:oleObj>
              </mc:Choice>
              <mc:Fallback>
                <p:oleObj name="Acrobat Document" r:id="rId2" imgW="5667365" imgH="802003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83390" y="-2885"/>
                        <a:ext cx="4749421" cy="6720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16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54842" y="733291"/>
            <a:ext cx="878915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800" dirty="0"/>
              <a:t>Matematická gramotnost je schopnost uplatnit získané vědomosti, dovednosti, návyky, postoje a hodnoty při řešení nejrůznějších úkolů a životních situací s čistě matematickým obsahem až k takovým, ve kterých není matematický obsah zpočátku zřejmý, a je na řešiteli, aby ho v nich rozpoznal. Úroveň matematické gramotnosti se projeví, když jsou matematické znalosti a dovednosti používány k vymezení, formulování  a řešení problémů z různých oblastí a kontextů a k interpretaci jejich řešení s využitím matematiky. </a:t>
            </a:r>
          </a:p>
        </p:txBody>
      </p:sp>
    </p:spTree>
    <p:extLst>
      <p:ext uri="{BB962C8B-B14F-4D97-AF65-F5344CB8AC3E}">
        <p14:creationId xmlns:p14="http://schemas.microsoft.com/office/powerpoint/2010/main" val="307798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4149" y="294848"/>
            <a:ext cx="852985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Matematická gramotnost zahrnuje tyto složky:</a:t>
            </a:r>
          </a:p>
          <a:p>
            <a:endParaRPr lang="cs-CZ" dirty="0"/>
          </a:p>
          <a:p>
            <a:pPr marL="342900" indent="-342900">
              <a:buAutoNum type="arabicPeriod"/>
            </a:pPr>
            <a:r>
              <a:rPr lang="cs-CZ" dirty="0"/>
              <a:t>Potřebu opakovaně zažívat radost z úspěšně vyřešené úlohy, pochopení nového pojmu, vztahu, argumentu nebo situace a důvěru ve vlastní schopnosti;</a:t>
            </a:r>
          </a:p>
          <a:p>
            <a:endParaRPr lang="cs-CZ" dirty="0"/>
          </a:p>
          <a:p>
            <a:r>
              <a:rPr lang="cs-CZ" dirty="0"/>
              <a:t>2. porozumění různým typům matematického textu (symbolický, slovní, obrázek, graf, tabulka) a aktivní používání či dotváření různých matematických jazyků;</a:t>
            </a:r>
          </a:p>
          <a:p>
            <a:endParaRPr lang="cs-CZ" dirty="0"/>
          </a:p>
          <a:p>
            <a:r>
              <a:rPr lang="cs-CZ" dirty="0"/>
              <a:t>3. schopnost získávat a třídit zkušenosti pomocí vlastní manipulativní, spekulativní, experimentální (i metodou pokus-omyl) a badatelské činnosti;</a:t>
            </a:r>
          </a:p>
          <a:p>
            <a:endParaRPr lang="cs-CZ" dirty="0"/>
          </a:p>
          <a:p>
            <a:r>
              <a:rPr lang="cs-CZ" dirty="0"/>
              <a:t>4. zobecňování získaných zkušeností a objevování zákonitostí, formulování hypotéz;</a:t>
            </a:r>
          </a:p>
          <a:p>
            <a:endParaRPr lang="cs-CZ" dirty="0"/>
          </a:p>
          <a:p>
            <a:r>
              <a:rPr lang="cs-CZ" dirty="0"/>
              <a:t>5. schopnost tvořit modely a protipříklady a dovednost argumentovat;</a:t>
            </a:r>
          </a:p>
          <a:p>
            <a:endParaRPr lang="cs-CZ" dirty="0"/>
          </a:p>
          <a:p>
            <a:r>
              <a:rPr lang="cs-CZ" dirty="0"/>
              <a:t>6. schopnost účinně pracovat s chybou jako podnětem k hlubšímu pochopení zkoumané problematiky;</a:t>
            </a:r>
          </a:p>
          <a:p>
            <a:endParaRPr lang="cs-CZ" dirty="0"/>
          </a:p>
          <a:p>
            <a:r>
              <a:rPr lang="cs-CZ" dirty="0"/>
              <a:t>7. schopnost individuálně i v diskusi analyzovat procesy, pojmy, vztahy a situace v oblasti matematiky.</a:t>
            </a:r>
          </a:p>
        </p:txBody>
      </p:sp>
    </p:spTree>
    <p:extLst>
      <p:ext uri="{BB962C8B-B14F-4D97-AF65-F5344CB8AC3E}">
        <p14:creationId xmlns:p14="http://schemas.microsoft.com/office/powerpoint/2010/main" val="156163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465"/>
          <a:stretch/>
        </p:blipFill>
        <p:spPr>
          <a:xfrm>
            <a:off x="1468415" y="-57150"/>
            <a:ext cx="6689748" cy="675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99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F956126-92BD-4281-9BB3-F005CCA7B2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7" b="7637"/>
          <a:stretch/>
        </p:blipFill>
        <p:spPr>
          <a:xfrm>
            <a:off x="431915" y="149629"/>
            <a:ext cx="5143500" cy="566928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57116139-71B6-4756-AC6E-618ABFDE3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415" y="2026226"/>
            <a:ext cx="4181302" cy="313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81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12772" r="6431" b="15326"/>
          <a:stretch/>
        </p:blipFill>
        <p:spPr>
          <a:xfrm>
            <a:off x="2882982" y="0"/>
            <a:ext cx="6488004" cy="395102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3" t="14610" r="7477" b="26237"/>
          <a:stretch/>
        </p:blipFill>
        <p:spPr>
          <a:xfrm>
            <a:off x="562862" y="3951028"/>
            <a:ext cx="7079885" cy="29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15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56"/>
          <a:stretch/>
        </p:blipFill>
        <p:spPr>
          <a:xfrm>
            <a:off x="1460950" y="0"/>
            <a:ext cx="6497187" cy="68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4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2F8C0E9-1D4C-4C08-8063-D71D2664E8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6" r="10339"/>
          <a:stretch/>
        </p:blipFill>
        <p:spPr>
          <a:xfrm rot="10800000">
            <a:off x="0" y="-1"/>
            <a:ext cx="2813108" cy="2704911"/>
          </a:xfrm>
          <a:prstGeom prst="rect">
            <a:avLst/>
          </a:prstGeom>
        </p:spPr>
      </p:pic>
      <p:sp>
        <p:nvSpPr>
          <p:cNvPr id="4" name="Šipka: dolů 3">
            <a:extLst>
              <a:ext uri="{FF2B5EF4-FFF2-40B4-BE49-F238E27FC236}">
                <a16:creationId xmlns:a16="http://schemas.microsoft.com/office/drawing/2014/main" id="{00BEC734-400B-47C9-B590-DDB83057BEEB}"/>
              </a:ext>
            </a:extLst>
          </p:cNvPr>
          <p:cNvSpPr/>
          <p:nvPr/>
        </p:nvSpPr>
        <p:spPr>
          <a:xfrm rot="17642692">
            <a:off x="4184805" y="1981061"/>
            <a:ext cx="1148583" cy="256794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Grafický objekt 5" descr="Osoba na vozíku">
            <a:extLst>
              <a:ext uri="{FF2B5EF4-FFF2-40B4-BE49-F238E27FC236}">
                <a16:creationId xmlns:a16="http://schemas.microsoft.com/office/drawing/2014/main" id="{E9EA6CF7-5B0C-4F42-AAF5-00B496BAC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26" y="4035637"/>
            <a:ext cx="2255235" cy="2255235"/>
          </a:xfrm>
          <a:prstGeom prst="rect">
            <a:avLst/>
          </a:prstGeom>
        </p:spPr>
      </p:pic>
      <p:pic>
        <p:nvPicPr>
          <p:cNvPr id="8" name="Grafický objekt 7" descr="Semafor">
            <a:extLst>
              <a:ext uri="{FF2B5EF4-FFF2-40B4-BE49-F238E27FC236}">
                <a16:creationId xmlns:a16="http://schemas.microsoft.com/office/drawing/2014/main" id="{F034DCC9-005D-475A-A6C8-C76127697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8078" y="4805591"/>
            <a:ext cx="1849582" cy="1849582"/>
          </a:xfrm>
          <a:prstGeom prst="rect">
            <a:avLst/>
          </a:prstGeom>
        </p:spPr>
      </p:pic>
      <p:pic>
        <p:nvPicPr>
          <p:cNvPr id="10" name="Grafický objekt 9" descr="Tenká svislá šipka ve tvaru U">
            <a:extLst>
              <a:ext uri="{FF2B5EF4-FFF2-40B4-BE49-F238E27FC236}">
                <a16:creationId xmlns:a16="http://schemas.microsoft.com/office/drawing/2014/main" id="{CC057C59-D2D5-415C-BF9C-F3A6B74C7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41933" y="595449"/>
            <a:ext cx="2049087" cy="2049087"/>
          </a:xfrm>
          <a:prstGeom prst="rect">
            <a:avLst/>
          </a:prstGeom>
        </p:spPr>
      </p:pic>
      <p:pic>
        <p:nvPicPr>
          <p:cNvPr id="12" name="Grafický objekt 11" descr="Scéna s majákem">
            <a:extLst>
              <a:ext uri="{FF2B5EF4-FFF2-40B4-BE49-F238E27FC236}">
                <a16:creationId xmlns:a16="http://schemas.microsoft.com/office/drawing/2014/main" id="{F205ACAC-FEA3-4233-BE87-6521D69A4F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79125" y="5020887"/>
            <a:ext cx="1623895" cy="1623895"/>
          </a:xfrm>
          <a:prstGeom prst="rect">
            <a:avLst/>
          </a:prstGeom>
        </p:spPr>
      </p:pic>
      <p:pic>
        <p:nvPicPr>
          <p:cNvPr id="14" name="Grafický objekt 13" descr="Blesk">
            <a:extLst>
              <a:ext uri="{FF2B5EF4-FFF2-40B4-BE49-F238E27FC236}">
                <a16:creationId xmlns:a16="http://schemas.microsoft.com/office/drawing/2014/main" id="{AE79E7B2-CCD5-40C3-8A87-099B77A618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00487" y="367838"/>
            <a:ext cx="1849582" cy="1849582"/>
          </a:xfrm>
          <a:prstGeom prst="rect">
            <a:avLst/>
          </a:prstGeom>
        </p:spPr>
      </p:pic>
      <p:pic>
        <p:nvPicPr>
          <p:cNvPr id="16" name="Grafický objekt 15" descr="Symbol zvednutého palce">
            <a:extLst>
              <a:ext uri="{FF2B5EF4-FFF2-40B4-BE49-F238E27FC236}">
                <a16:creationId xmlns:a16="http://schemas.microsoft.com/office/drawing/2014/main" id="{0DA7C8AA-3089-4C0B-AC0A-9657F85FC9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3256" y="595448"/>
            <a:ext cx="1621971" cy="1621971"/>
          </a:xfrm>
          <a:prstGeom prst="rect">
            <a:avLst/>
          </a:prstGeom>
        </p:spPr>
      </p:pic>
      <p:pic>
        <p:nvPicPr>
          <p:cNvPr id="5" name="Grafický objekt 4" descr="Stříhat se souvislou výplní">
            <a:extLst>
              <a:ext uri="{FF2B5EF4-FFF2-40B4-BE49-F238E27FC236}">
                <a16:creationId xmlns:a16="http://schemas.microsoft.com/office/drawing/2014/main" id="{EBF56A68-0DAA-9BB1-3C1A-55D6590745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62684" y="3050388"/>
            <a:ext cx="1970499" cy="19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07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63"/>
          <a:stretch/>
        </p:blipFill>
        <p:spPr>
          <a:xfrm>
            <a:off x="770457" y="828675"/>
            <a:ext cx="8630717" cy="744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39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1744047-CC06-4839-978A-50762C0D8E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291839" cy="438911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A2FD061-AC4C-484E-9378-B7C7E36EB6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13" y="0"/>
            <a:ext cx="5306113" cy="438911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8492763-1180-4E90-A755-68E74387C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5" y="0"/>
            <a:ext cx="2926079" cy="438911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9C91F6A-C22D-4C39-BDC1-F45445E1678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5" b="9091"/>
          <a:stretch/>
        </p:blipFill>
        <p:spPr>
          <a:xfrm>
            <a:off x="1236588" y="4430683"/>
            <a:ext cx="2926079" cy="242731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B7A1F82-2493-433B-8F73-F8CD2163CA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84" y="4430683"/>
            <a:ext cx="5140201" cy="242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57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25"/>
          <a:stretch/>
        </p:blipFill>
        <p:spPr>
          <a:xfrm>
            <a:off x="477672" y="0"/>
            <a:ext cx="7666203" cy="697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31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2E40B7C-94AE-42EF-B783-D9D89FF16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27" y="216129"/>
            <a:ext cx="4822960" cy="3607726"/>
          </a:xfrm>
          <a:prstGeom prst="rect">
            <a:avLst/>
          </a:prstGeom>
        </p:spPr>
      </p:pic>
      <p:pic>
        <p:nvPicPr>
          <p:cNvPr id="7" name="Grafický objekt 6" descr="Ukazatel směru">
            <a:extLst>
              <a:ext uri="{FF2B5EF4-FFF2-40B4-BE49-F238E27FC236}">
                <a16:creationId xmlns:a16="http://schemas.microsoft.com/office/drawing/2014/main" id="{1A70A1B8-6224-4F4B-AE63-F061BC9B8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2138" y="4205659"/>
            <a:ext cx="2280472" cy="2280472"/>
          </a:xfrm>
          <a:prstGeom prst="rect">
            <a:avLst/>
          </a:prstGeom>
        </p:spPr>
      </p:pic>
      <p:pic>
        <p:nvPicPr>
          <p:cNvPr id="9" name="Grafický objekt 8" descr="Kompas na mapě">
            <a:extLst>
              <a:ext uri="{FF2B5EF4-FFF2-40B4-BE49-F238E27FC236}">
                <a16:creationId xmlns:a16="http://schemas.microsoft.com/office/drawing/2014/main" id="{FFF3A862-752B-44D6-92F5-9266B1351B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8042" y="216129"/>
            <a:ext cx="1967346" cy="1967346"/>
          </a:xfrm>
          <a:prstGeom prst="rect">
            <a:avLst/>
          </a:prstGeom>
        </p:spPr>
      </p:pic>
      <p:pic>
        <p:nvPicPr>
          <p:cNvPr id="6" name="Zástupný symbol pro obsah 7">
            <a:extLst>
              <a:ext uri="{FF2B5EF4-FFF2-40B4-BE49-F238E27FC236}">
                <a16:creationId xmlns:a16="http://schemas.microsoft.com/office/drawing/2014/main" id="{E8CD5554-0D33-48B8-902D-66805F374C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287" y="3135312"/>
            <a:ext cx="4496143" cy="335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60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99"/>
          <a:stretch/>
        </p:blipFill>
        <p:spPr>
          <a:xfrm>
            <a:off x="1471399" y="0"/>
            <a:ext cx="6586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00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 flipH="1">
            <a:off x="6473398" y="172983"/>
            <a:ext cx="2014996" cy="2685460"/>
            <a:chOff x="0" y="0"/>
            <a:chExt cx="3139193" cy="4245310"/>
          </a:xfrm>
        </p:grpSpPr>
        <p:sp>
          <p:nvSpPr>
            <p:cNvPr id="3" name="Obdélník 2"/>
            <p:cNvSpPr/>
            <p:nvPr/>
          </p:nvSpPr>
          <p:spPr>
            <a:xfrm>
              <a:off x="736979" y="3480179"/>
              <a:ext cx="1806746" cy="7651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4" name="Obdélník 3"/>
            <p:cNvSpPr/>
            <p:nvPr/>
          </p:nvSpPr>
          <p:spPr>
            <a:xfrm>
              <a:off x="2552131" y="1665027"/>
              <a:ext cx="584200" cy="31369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5" name="Obdélník 4"/>
            <p:cNvSpPr/>
            <p:nvPr/>
          </p:nvSpPr>
          <p:spPr>
            <a:xfrm>
              <a:off x="736979" y="2893325"/>
              <a:ext cx="584200" cy="584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6" name="Obdélník 5"/>
            <p:cNvSpPr/>
            <p:nvPr/>
          </p:nvSpPr>
          <p:spPr>
            <a:xfrm>
              <a:off x="1951630" y="2893325"/>
              <a:ext cx="583565" cy="5835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7" name="Pravoúhlý trojúhelník 6"/>
            <p:cNvSpPr/>
            <p:nvPr/>
          </p:nvSpPr>
          <p:spPr>
            <a:xfrm flipH="1">
              <a:off x="2552131" y="0"/>
              <a:ext cx="584640" cy="1668847"/>
            </a:xfrm>
            <a:prstGeom prst="rtTriangl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8" name="Pravoúhlý trojúhelník 7"/>
            <p:cNvSpPr/>
            <p:nvPr/>
          </p:nvSpPr>
          <p:spPr>
            <a:xfrm flipH="1">
              <a:off x="736979" y="1978925"/>
              <a:ext cx="1806575" cy="913765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9" name="Obdélník 8"/>
            <p:cNvSpPr/>
            <p:nvPr/>
          </p:nvSpPr>
          <p:spPr>
            <a:xfrm>
              <a:off x="2538483" y="1978925"/>
              <a:ext cx="600710" cy="226568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10" name="Pravoúhlý trojúhelník 9"/>
            <p:cNvSpPr/>
            <p:nvPr/>
          </p:nvSpPr>
          <p:spPr>
            <a:xfrm flipH="1">
              <a:off x="0" y="2893325"/>
              <a:ext cx="736600" cy="1350645"/>
            </a:xfrm>
            <a:prstGeom prst="rtTriangl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</p:grpSp>
      <p:grpSp>
        <p:nvGrpSpPr>
          <p:cNvPr id="11" name="Skupina 10"/>
          <p:cNvGrpSpPr/>
          <p:nvPr/>
        </p:nvGrpSpPr>
        <p:grpSpPr>
          <a:xfrm>
            <a:off x="4192711" y="3851877"/>
            <a:ext cx="1972903" cy="2668189"/>
            <a:chOff x="0" y="0"/>
            <a:chExt cx="3139193" cy="4245310"/>
          </a:xfrm>
        </p:grpSpPr>
        <p:sp>
          <p:nvSpPr>
            <p:cNvPr id="12" name="Obdélník 11"/>
            <p:cNvSpPr/>
            <p:nvPr/>
          </p:nvSpPr>
          <p:spPr>
            <a:xfrm>
              <a:off x="736979" y="3480179"/>
              <a:ext cx="1806746" cy="7651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13" name="Obdélník 12"/>
            <p:cNvSpPr/>
            <p:nvPr/>
          </p:nvSpPr>
          <p:spPr>
            <a:xfrm>
              <a:off x="2552131" y="1665027"/>
              <a:ext cx="584200" cy="31369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14" name="Obdélník 13"/>
            <p:cNvSpPr/>
            <p:nvPr/>
          </p:nvSpPr>
          <p:spPr>
            <a:xfrm>
              <a:off x="736979" y="2893325"/>
              <a:ext cx="584200" cy="584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15" name="Obdélník 14"/>
            <p:cNvSpPr/>
            <p:nvPr/>
          </p:nvSpPr>
          <p:spPr>
            <a:xfrm>
              <a:off x="1951630" y="2893325"/>
              <a:ext cx="583565" cy="5835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16" name="Pravoúhlý trojúhelník 15"/>
            <p:cNvSpPr/>
            <p:nvPr/>
          </p:nvSpPr>
          <p:spPr>
            <a:xfrm flipH="1">
              <a:off x="2552131" y="0"/>
              <a:ext cx="584640" cy="1668847"/>
            </a:xfrm>
            <a:prstGeom prst="rtTriangl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17" name="Pravoúhlý trojúhelník 16"/>
            <p:cNvSpPr/>
            <p:nvPr/>
          </p:nvSpPr>
          <p:spPr>
            <a:xfrm flipH="1">
              <a:off x="736979" y="1978925"/>
              <a:ext cx="1806575" cy="913765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18" name="Obdélník 17"/>
            <p:cNvSpPr/>
            <p:nvPr/>
          </p:nvSpPr>
          <p:spPr>
            <a:xfrm>
              <a:off x="2538483" y="1978925"/>
              <a:ext cx="600710" cy="226568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19" name="Pravoúhlý trojúhelník 18"/>
            <p:cNvSpPr/>
            <p:nvPr/>
          </p:nvSpPr>
          <p:spPr>
            <a:xfrm flipH="1">
              <a:off x="0" y="2893325"/>
              <a:ext cx="736600" cy="1350645"/>
            </a:xfrm>
            <a:prstGeom prst="rtTriangl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</p:grpSp>
      <p:grpSp>
        <p:nvGrpSpPr>
          <p:cNvPr id="20" name="Skupina 19"/>
          <p:cNvGrpSpPr/>
          <p:nvPr/>
        </p:nvGrpSpPr>
        <p:grpSpPr>
          <a:xfrm>
            <a:off x="6927563" y="2952464"/>
            <a:ext cx="1951788" cy="2639238"/>
            <a:chOff x="0" y="0"/>
            <a:chExt cx="3139120" cy="4244719"/>
          </a:xfrm>
        </p:grpSpPr>
        <p:sp>
          <p:nvSpPr>
            <p:cNvPr id="21" name="Obdélník 20"/>
            <p:cNvSpPr/>
            <p:nvPr/>
          </p:nvSpPr>
          <p:spPr>
            <a:xfrm>
              <a:off x="13648" y="3480179"/>
              <a:ext cx="2529205" cy="7645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22" name="Obdélník 21"/>
            <p:cNvSpPr/>
            <p:nvPr/>
          </p:nvSpPr>
          <p:spPr>
            <a:xfrm>
              <a:off x="1951630" y="1665027"/>
              <a:ext cx="1183640" cy="30988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23" name="Obdélník 22"/>
            <p:cNvSpPr/>
            <p:nvPr/>
          </p:nvSpPr>
          <p:spPr>
            <a:xfrm>
              <a:off x="846162" y="2893326"/>
              <a:ext cx="340995" cy="5835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24" name="Obdélník 23"/>
            <p:cNvSpPr/>
            <p:nvPr/>
          </p:nvSpPr>
          <p:spPr>
            <a:xfrm>
              <a:off x="1951630" y="1978926"/>
              <a:ext cx="582930" cy="149733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25" name="Pravoúhlý trojúhelník 24"/>
            <p:cNvSpPr/>
            <p:nvPr/>
          </p:nvSpPr>
          <p:spPr>
            <a:xfrm flipH="1">
              <a:off x="2306472" y="0"/>
              <a:ext cx="831746" cy="1668715"/>
            </a:xfrm>
            <a:prstGeom prst="rtTriangl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26" name="Pravoúhlý trojúhelník 25"/>
            <p:cNvSpPr/>
            <p:nvPr/>
          </p:nvSpPr>
          <p:spPr>
            <a:xfrm flipH="1">
              <a:off x="736980" y="1978926"/>
              <a:ext cx="1214120" cy="913130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27" name="Obdélník 26"/>
            <p:cNvSpPr/>
            <p:nvPr/>
          </p:nvSpPr>
          <p:spPr>
            <a:xfrm>
              <a:off x="2538484" y="1978926"/>
              <a:ext cx="600636" cy="2265501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28" name="Pravoúhlý trojúhelník 27"/>
            <p:cNvSpPr/>
            <p:nvPr/>
          </p:nvSpPr>
          <p:spPr>
            <a:xfrm flipH="1">
              <a:off x="0" y="2893326"/>
              <a:ext cx="735965" cy="586740"/>
            </a:xfrm>
            <a:prstGeom prst="rtTriangl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29" name="Obdélník 28"/>
            <p:cNvSpPr/>
            <p:nvPr/>
          </p:nvSpPr>
          <p:spPr>
            <a:xfrm>
              <a:off x="1514902" y="2893326"/>
              <a:ext cx="340995" cy="5835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</p:grpSp>
      <p:grpSp>
        <p:nvGrpSpPr>
          <p:cNvPr id="30" name="Skupina 29"/>
          <p:cNvGrpSpPr/>
          <p:nvPr/>
        </p:nvGrpSpPr>
        <p:grpSpPr>
          <a:xfrm flipH="1">
            <a:off x="403530" y="328321"/>
            <a:ext cx="2022208" cy="2649762"/>
            <a:chOff x="0" y="0"/>
            <a:chExt cx="3139120" cy="4244719"/>
          </a:xfrm>
        </p:grpSpPr>
        <p:sp>
          <p:nvSpPr>
            <p:cNvPr id="31" name="Obdélník 30"/>
            <p:cNvSpPr/>
            <p:nvPr/>
          </p:nvSpPr>
          <p:spPr>
            <a:xfrm>
              <a:off x="13648" y="3480179"/>
              <a:ext cx="2529205" cy="7645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1951630" y="1665027"/>
              <a:ext cx="1183640" cy="30988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33" name="Obdélník 32"/>
            <p:cNvSpPr/>
            <p:nvPr/>
          </p:nvSpPr>
          <p:spPr>
            <a:xfrm>
              <a:off x="846162" y="2893326"/>
              <a:ext cx="340995" cy="5835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34" name="Obdélník 33"/>
            <p:cNvSpPr/>
            <p:nvPr/>
          </p:nvSpPr>
          <p:spPr>
            <a:xfrm>
              <a:off x="1951630" y="1978926"/>
              <a:ext cx="582930" cy="149733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35" name="Pravoúhlý trojúhelník 34"/>
            <p:cNvSpPr/>
            <p:nvPr/>
          </p:nvSpPr>
          <p:spPr>
            <a:xfrm flipH="1">
              <a:off x="2306472" y="0"/>
              <a:ext cx="831746" cy="1668715"/>
            </a:xfrm>
            <a:prstGeom prst="rtTriangl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36" name="Pravoúhlý trojúhelník 35"/>
            <p:cNvSpPr/>
            <p:nvPr/>
          </p:nvSpPr>
          <p:spPr>
            <a:xfrm flipH="1">
              <a:off x="736980" y="1978926"/>
              <a:ext cx="1214120" cy="913130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37" name="Obdélník 36"/>
            <p:cNvSpPr/>
            <p:nvPr/>
          </p:nvSpPr>
          <p:spPr>
            <a:xfrm>
              <a:off x="2538484" y="1978926"/>
              <a:ext cx="600636" cy="2265501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38" name="Pravoúhlý trojúhelník 37"/>
            <p:cNvSpPr/>
            <p:nvPr/>
          </p:nvSpPr>
          <p:spPr>
            <a:xfrm flipH="1">
              <a:off x="0" y="2893326"/>
              <a:ext cx="735965" cy="586740"/>
            </a:xfrm>
            <a:prstGeom prst="rtTriangl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  <p:sp>
          <p:nvSpPr>
            <p:cNvPr id="39" name="Obdélník 38"/>
            <p:cNvSpPr/>
            <p:nvPr/>
          </p:nvSpPr>
          <p:spPr>
            <a:xfrm>
              <a:off x="1514902" y="2893326"/>
              <a:ext cx="340995" cy="5835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</p:grpSp>
      <p:grpSp>
        <p:nvGrpSpPr>
          <p:cNvPr id="50" name="Skupina 49"/>
          <p:cNvGrpSpPr/>
          <p:nvPr/>
        </p:nvGrpSpPr>
        <p:grpSpPr>
          <a:xfrm>
            <a:off x="1315692" y="4019747"/>
            <a:ext cx="2231411" cy="2667558"/>
            <a:chOff x="0" y="0"/>
            <a:chExt cx="3264886" cy="4245742"/>
          </a:xfrm>
        </p:grpSpPr>
        <p:grpSp>
          <p:nvGrpSpPr>
            <p:cNvPr id="51" name="Skupina 50"/>
            <p:cNvGrpSpPr/>
            <p:nvPr/>
          </p:nvGrpSpPr>
          <p:grpSpPr>
            <a:xfrm>
              <a:off x="232012" y="0"/>
              <a:ext cx="3032874" cy="4245742"/>
              <a:chOff x="0" y="0"/>
              <a:chExt cx="3032874" cy="4245742"/>
            </a:xfrm>
          </p:grpSpPr>
          <p:sp>
            <p:nvSpPr>
              <p:cNvPr id="53" name="Obdélník 52"/>
              <p:cNvSpPr/>
              <p:nvPr/>
            </p:nvSpPr>
            <p:spPr>
              <a:xfrm flipH="1">
                <a:off x="573206" y="3466532"/>
                <a:ext cx="1842135" cy="40894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54" name="Obdélník 53"/>
              <p:cNvSpPr/>
              <p:nvPr/>
            </p:nvSpPr>
            <p:spPr>
              <a:xfrm flipH="1">
                <a:off x="0" y="1665027"/>
                <a:ext cx="1151255" cy="309245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55" name="Obdélník 54"/>
              <p:cNvSpPr/>
              <p:nvPr/>
            </p:nvSpPr>
            <p:spPr>
              <a:xfrm flipH="1">
                <a:off x="1897039" y="2879678"/>
                <a:ext cx="331734" cy="583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56" name="Obdélník 55"/>
              <p:cNvSpPr/>
              <p:nvPr/>
            </p:nvSpPr>
            <p:spPr>
              <a:xfrm flipH="1">
                <a:off x="586854" y="1978926"/>
                <a:ext cx="567055" cy="1483360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57" name="Pravoúhlý trojúhelník 56"/>
              <p:cNvSpPr/>
              <p:nvPr/>
            </p:nvSpPr>
            <p:spPr>
              <a:xfrm>
                <a:off x="0" y="0"/>
                <a:ext cx="808990" cy="1668145"/>
              </a:xfrm>
              <a:prstGeom prst="rtTriangle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58" name="Pravoúhlý trojúhelník 57"/>
              <p:cNvSpPr/>
              <p:nvPr/>
            </p:nvSpPr>
            <p:spPr>
              <a:xfrm>
                <a:off x="1160060" y="1965278"/>
                <a:ext cx="1181100" cy="912495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59" name="Obdélník 58"/>
              <p:cNvSpPr/>
              <p:nvPr/>
            </p:nvSpPr>
            <p:spPr>
              <a:xfrm flipH="1">
                <a:off x="0" y="1980697"/>
                <a:ext cx="584200" cy="2265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60" name="Obdélník 59"/>
              <p:cNvSpPr/>
              <p:nvPr/>
            </p:nvSpPr>
            <p:spPr>
              <a:xfrm flipH="1">
                <a:off x="1241946" y="2879678"/>
                <a:ext cx="331734" cy="583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61" name="Obdélník 60"/>
              <p:cNvSpPr/>
              <p:nvPr/>
            </p:nvSpPr>
            <p:spPr>
              <a:xfrm flipH="1">
                <a:off x="586854" y="3835021"/>
                <a:ext cx="2446020" cy="40894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</p:grpSp>
        <p:sp>
          <p:nvSpPr>
            <p:cNvPr id="52" name="Ovál 51"/>
            <p:cNvSpPr/>
            <p:nvPr/>
          </p:nvSpPr>
          <p:spPr>
            <a:xfrm flipH="1">
              <a:off x="0" y="2770496"/>
              <a:ext cx="491303" cy="5049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</p:grpSp>
      <p:grpSp>
        <p:nvGrpSpPr>
          <p:cNvPr id="62" name="Skupina 61"/>
          <p:cNvGrpSpPr/>
          <p:nvPr/>
        </p:nvGrpSpPr>
        <p:grpSpPr>
          <a:xfrm>
            <a:off x="3107578" y="866895"/>
            <a:ext cx="2080634" cy="2671218"/>
            <a:chOff x="0" y="0"/>
            <a:chExt cx="3306876" cy="4244974"/>
          </a:xfrm>
        </p:grpSpPr>
        <p:grpSp>
          <p:nvGrpSpPr>
            <p:cNvPr id="63" name="Skupina 62"/>
            <p:cNvGrpSpPr/>
            <p:nvPr/>
          </p:nvGrpSpPr>
          <p:grpSpPr>
            <a:xfrm flipH="1">
              <a:off x="0" y="0"/>
              <a:ext cx="3074035" cy="4244974"/>
              <a:chOff x="0" y="0"/>
              <a:chExt cx="3032874" cy="4245742"/>
            </a:xfrm>
          </p:grpSpPr>
          <p:sp>
            <p:nvSpPr>
              <p:cNvPr id="65" name="Obdélník 64"/>
              <p:cNvSpPr/>
              <p:nvPr/>
            </p:nvSpPr>
            <p:spPr>
              <a:xfrm flipH="1">
                <a:off x="573206" y="3466532"/>
                <a:ext cx="1842135" cy="40894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66" name="Obdélník 65"/>
              <p:cNvSpPr/>
              <p:nvPr/>
            </p:nvSpPr>
            <p:spPr>
              <a:xfrm flipH="1">
                <a:off x="0" y="1665027"/>
                <a:ext cx="1151255" cy="309245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67" name="Obdélník 66"/>
              <p:cNvSpPr/>
              <p:nvPr/>
            </p:nvSpPr>
            <p:spPr>
              <a:xfrm flipH="1">
                <a:off x="1897039" y="2879678"/>
                <a:ext cx="331734" cy="583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68" name="Obdélník 67"/>
              <p:cNvSpPr/>
              <p:nvPr/>
            </p:nvSpPr>
            <p:spPr>
              <a:xfrm flipH="1">
                <a:off x="586854" y="1978926"/>
                <a:ext cx="567055" cy="1483360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69" name="Pravoúhlý trojúhelník 68"/>
              <p:cNvSpPr/>
              <p:nvPr/>
            </p:nvSpPr>
            <p:spPr>
              <a:xfrm>
                <a:off x="0" y="0"/>
                <a:ext cx="808990" cy="1668145"/>
              </a:xfrm>
              <a:prstGeom prst="rtTriangle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70" name="Pravoúhlý trojúhelník 69"/>
              <p:cNvSpPr/>
              <p:nvPr/>
            </p:nvSpPr>
            <p:spPr>
              <a:xfrm>
                <a:off x="1160060" y="1965278"/>
                <a:ext cx="1181100" cy="912495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71" name="Obdélník 70"/>
              <p:cNvSpPr/>
              <p:nvPr/>
            </p:nvSpPr>
            <p:spPr>
              <a:xfrm flipH="1">
                <a:off x="0" y="1980697"/>
                <a:ext cx="584200" cy="22650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72" name="Obdélník 71"/>
              <p:cNvSpPr/>
              <p:nvPr/>
            </p:nvSpPr>
            <p:spPr>
              <a:xfrm flipH="1">
                <a:off x="1241946" y="2879678"/>
                <a:ext cx="331734" cy="58345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73" name="Obdélník 72"/>
              <p:cNvSpPr/>
              <p:nvPr/>
            </p:nvSpPr>
            <p:spPr>
              <a:xfrm flipH="1">
                <a:off x="586854" y="3835021"/>
                <a:ext cx="2446020" cy="40894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</p:grpSp>
        <p:sp>
          <p:nvSpPr>
            <p:cNvPr id="64" name="Ovál 63"/>
            <p:cNvSpPr/>
            <p:nvPr/>
          </p:nvSpPr>
          <p:spPr>
            <a:xfrm>
              <a:off x="2809036" y="2779776"/>
              <a:ext cx="497840" cy="5048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091341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21"/>
          <a:stretch/>
        </p:blipFill>
        <p:spPr>
          <a:xfrm>
            <a:off x="1422239" y="0"/>
            <a:ext cx="7378862" cy="647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121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24" y="409219"/>
            <a:ext cx="3505200" cy="260032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24" y="3009544"/>
            <a:ext cx="4267200" cy="31623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2" r="10353"/>
          <a:stretch/>
        </p:blipFill>
        <p:spPr>
          <a:xfrm>
            <a:off x="3740624" y="409219"/>
            <a:ext cx="5785513" cy="483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54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79"/>
          <a:stretch/>
        </p:blipFill>
        <p:spPr>
          <a:xfrm>
            <a:off x="2050769" y="0"/>
            <a:ext cx="6550307" cy="691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4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F4E243C-F830-4F7D-B2FA-A560D77DB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214" cy="422598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B613AE2-7DBE-4947-8830-45DCCF4D4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82" b="28242"/>
          <a:stretch/>
        </p:blipFill>
        <p:spPr>
          <a:xfrm>
            <a:off x="515043" y="4225988"/>
            <a:ext cx="5143500" cy="26320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FAB9BA8-1B93-4394-9537-CD49619670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1" r="6058"/>
          <a:stretch/>
        </p:blipFill>
        <p:spPr>
          <a:xfrm>
            <a:off x="3306214" y="1862051"/>
            <a:ext cx="2369422" cy="236393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48B6882-15DE-461C-A8B7-9ED8381BC7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6061" r="7225" b="9379"/>
          <a:stretch/>
        </p:blipFill>
        <p:spPr>
          <a:xfrm>
            <a:off x="5658543" y="1862051"/>
            <a:ext cx="3564000" cy="4618753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CE5E41E-D5D1-4DC8-9462-4363DF151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821" y="73594"/>
            <a:ext cx="1513115" cy="1714864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C40A001-3BDE-4A69-A707-C3F5D06B63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740" y="84142"/>
            <a:ext cx="1763511" cy="169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93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64"/>
          <a:stretch/>
        </p:blipFill>
        <p:spPr>
          <a:xfrm>
            <a:off x="302746" y="7037"/>
            <a:ext cx="8341192" cy="6850963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D92FA758-021C-439D-AF9E-363D46D92B8E}"/>
              </a:ext>
            </a:extLst>
          </p:cNvPr>
          <p:cNvSpPr/>
          <p:nvPr/>
        </p:nvSpPr>
        <p:spPr>
          <a:xfrm>
            <a:off x="8243888" y="1457326"/>
            <a:ext cx="400050" cy="4443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9885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9332978-0795-4A84-88CF-89BFB78AF2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1" b="29455"/>
          <a:stretch/>
        </p:blipFill>
        <p:spPr>
          <a:xfrm>
            <a:off x="249035" y="182881"/>
            <a:ext cx="3790950" cy="290409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835BF1B-F0C3-41E0-9AF9-04E25E7C1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18" y="182881"/>
            <a:ext cx="4356148" cy="290409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B6B20BF-77A5-462C-BE10-B4E4A9917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2651" y="2287822"/>
            <a:ext cx="3925398" cy="552371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586A7127-9A7D-4713-A2AA-5D595F5C9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207" y="3144678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91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67" y="-17511"/>
            <a:ext cx="8406521" cy="568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02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50EF236-0DDD-4E88-8E1D-C5E4216528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3" t="2263" r="19757" b="-2263"/>
          <a:stretch/>
        </p:blipFill>
        <p:spPr>
          <a:xfrm rot="5400000">
            <a:off x="5470468" y="2476152"/>
            <a:ext cx="3142213" cy="420832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CD806A1-8F92-4E66-A4F1-9CF3DF0A1D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" b="7394"/>
          <a:stretch/>
        </p:blipFill>
        <p:spPr>
          <a:xfrm>
            <a:off x="0" y="0"/>
            <a:ext cx="5143500" cy="615142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9957912-43A4-404F-93E6-EEE86E0697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1" r="16089" b="13961"/>
          <a:stretch/>
        </p:blipFill>
        <p:spPr>
          <a:xfrm>
            <a:off x="4937414" y="-3661"/>
            <a:ext cx="2449484" cy="301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28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66"/>
          <a:stretch/>
        </p:blipFill>
        <p:spPr>
          <a:xfrm>
            <a:off x="1712428" y="0"/>
            <a:ext cx="7217259" cy="681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85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34"/>
          <a:stretch/>
        </p:blipFill>
        <p:spPr>
          <a:xfrm>
            <a:off x="322997" y="0"/>
            <a:ext cx="9144000" cy="59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10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84"/>
          <a:stretch/>
        </p:blipFill>
        <p:spPr>
          <a:xfrm>
            <a:off x="427859" y="-47686"/>
            <a:ext cx="7844604" cy="690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69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400B3505-AD76-F321-13D2-D79145F90793}"/>
              </a:ext>
            </a:extLst>
          </p:cNvPr>
          <p:cNvGrpSpPr/>
          <p:nvPr/>
        </p:nvGrpSpPr>
        <p:grpSpPr>
          <a:xfrm>
            <a:off x="649777" y="1"/>
            <a:ext cx="7785815" cy="6877715"/>
            <a:chOff x="649777" y="1"/>
            <a:chExt cx="7785815" cy="6877715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0C37C225-9CE2-4A75-AAA3-9FEFF90D1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756" y="1"/>
              <a:ext cx="7730836" cy="2290474"/>
            </a:xfrm>
            <a:prstGeom prst="rect">
              <a:avLst/>
            </a:prstGeom>
          </p:spPr>
        </p:pic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id="{F6125674-A8D5-4AB6-8E74-2E845A331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777" y="2290475"/>
              <a:ext cx="4587241" cy="4587241"/>
            </a:xfrm>
            <a:prstGeom prst="rect">
              <a:avLst/>
            </a:prstGeom>
          </p:spPr>
        </p:pic>
        <p:pic>
          <p:nvPicPr>
            <p:cNvPr id="4" name="Obrázek 3" descr="Obsah obrázku kalkulačka, elektronka, interiér, počitadlo&#10;&#10;Popis byl vytvořen automaticky">
              <a:extLst>
                <a:ext uri="{FF2B5EF4-FFF2-40B4-BE49-F238E27FC236}">
                  <a16:creationId xmlns:a16="http://schemas.microsoft.com/office/drawing/2014/main" id="{452BCFA1-0CB0-1F62-6EF7-F8D08FBE9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980839" y="2912179"/>
              <a:ext cx="3948289" cy="29612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9474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Výřez obrazovk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85"/>
          <a:stretch/>
        </p:blipFill>
        <p:spPr>
          <a:xfrm>
            <a:off x="918735" y="228600"/>
            <a:ext cx="8087367" cy="2900362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496402"/>
            <a:ext cx="4361597" cy="436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90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1"/>
                </a:solidFill>
              </a:rPr>
              <a:t>                                    Děkuji za pozornost a Váš čas.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1800" dirty="0"/>
              <a:t>Hana Lišková</a:t>
            </a:r>
          </a:p>
          <a:p>
            <a:r>
              <a:rPr lang="cs-CZ" sz="1800" dirty="0"/>
              <a:t>liskova@vospspgs.cz</a:t>
            </a:r>
          </a:p>
        </p:txBody>
      </p:sp>
      <p:pic>
        <p:nvPicPr>
          <p:cNvPr id="9" name="Zástupný symbol pro obrázek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9" b="16529"/>
          <a:stretch>
            <a:fillRect/>
          </a:stretch>
        </p:blipFill>
        <p:spPr>
          <a:xfrm>
            <a:off x="677333" y="259307"/>
            <a:ext cx="8596668" cy="4278752"/>
          </a:xfrm>
        </p:spPr>
      </p:pic>
    </p:spTree>
    <p:extLst>
      <p:ext uri="{BB962C8B-B14F-4D97-AF65-F5344CB8AC3E}">
        <p14:creationId xmlns:p14="http://schemas.microsoft.com/office/powerpoint/2010/main" val="203986319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301</TotalTime>
  <Words>249</Words>
  <Application>Microsoft Office PowerPoint</Application>
  <PresentationFormat>Širokoúhlá obrazovka</PresentationFormat>
  <Paragraphs>25</Paragraphs>
  <Slides>29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4" baseType="lpstr">
      <vt:lpstr>Arial</vt:lpstr>
      <vt:lpstr>Trebuchet MS</vt:lpstr>
      <vt:lpstr>Wingdings 3</vt:lpstr>
      <vt:lpstr>Faseta</vt:lpstr>
      <vt:lpstr>Acrobat Document</vt:lpstr>
      <vt:lpstr>Matematická gramotnost  v počátečním vzdělávání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                                Děkuji za pozornost a Váš čas.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Matematická gramotnost  v počátečním vzdělávání</dc:title>
  <dc:creator>J C</dc:creator>
  <cp:lastModifiedBy>Hana Lišková RNDr.</cp:lastModifiedBy>
  <cp:revision>32</cp:revision>
  <dcterms:created xsi:type="dcterms:W3CDTF">2020-05-07T18:31:24Z</dcterms:created>
  <dcterms:modified xsi:type="dcterms:W3CDTF">2024-10-21T18:21:35Z</dcterms:modified>
</cp:coreProperties>
</file>