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sorterViewPr>
    <p:cViewPr>
      <p:scale>
        <a:sx n="100" d="100"/>
        <a:sy n="100" d="100"/>
      </p:scale>
      <p:origin x="0" y="-27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EE1C7182-D8BF-402D-A85B-7944F529DCE7}"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73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304C166-41BE-484B-B574-03162F7C03E6}" type="datetimeFigureOut">
              <a:rPr lang="cs-CZ" smtClean="0"/>
              <a:t>18.01.2024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1C7182-D8BF-402D-A85B-7944F529DCE7}" type="slidenum">
              <a:rPr lang="cs-CZ" smtClean="0"/>
              <a:t>‹#›</a:t>
            </a:fld>
            <a:endParaRPr lang="cs-CZ"/>
          </a:p>
        </p:txBody>
      </p:sp>
    </p:spTree>
    <p:extLst>
      <p:ext uri="{BB962C8B-B14F-4D97-AF65-F5344CB8AC3E}">
        <p14:creationId xmlns:p14="http://schemas.microsoft.com/office/powerpoint/2010/main" val="85863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41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76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spTree>
    <p:extLst>
      <p:ext uri="{BB962C8B-B14F-4D97-AF65-F5344CB8AC3E}">
        <p14:creationId xmlns:p14="http://schemas.microsoft.com/office/powerpoint/2010/main" val="292155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069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405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89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75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spTree>
    <p:extLst>
      <p:ext uri="{BB962C8B-B14F-4D97-AF65-F5344CB8AC3E}">
        <p14:creationId xmlns:p14="http://schemas.microsoft.com/office/powerpoint/2010/main" val="263361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304C166-41BE-484B-B574-03162F7C03E6}" type="datetimeFigureOut">
              <a:rPr lang="cs-CZ" smtClean="0"/>
              <a:t>18.01.2024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E1C7182-D8BF-402D-A85B-7944F529DCE7}"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1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304C166-41BE-484B-B574-03162F7C03E6}" type="datetimeFigureOut">
              <a:rPr lang="cs-CZ" smtClean="0"/>
              <a:t>18.01.2024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1C7182-D8BF-402D-A85B-7944F529DCE7}" type="slidenum">
              <a:rPr lang="cs-CZ" smtClean="0"/>
              <a:t>‹#›</a:t>
            </a:fld>
            <a:endParaRPr lang="cs-CZ"/>
          </a:p>
        </p:txBody>
      </p:sp>
    </p:spTree>
    <p:extLst>
      <p:ext uri="{BB962C8B-B14F-4D97-AF65-F5344CB8AC3E}">
        <p14:creationId xmlns:p14="http://schemas.microsoft.com/office/powerpoint/2010/main" val="408985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304C166-41BE-484B-B574-03162F7C03E6}" type="datetimeFigureOut">
              <a:rPr lang="cs-CZ" smtClean="0"/>
              <a:t>18.01.2024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E1C7182-D8BF-402D-A85B-7944F529DCE7}"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1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304C166-41BE-484B-B574-03162F7C03E6}" type="datetimeFigureOut">
              <a:rPr lang="cs-CZ" smtClean="0"/>
              <a:t>18.01.2024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E1C7182-D8BF-402D-A85B-7944F529DCE7}"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08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4C166-41BE-484B-B574-03162F7C03E6}" type="datetimeFigureOut">
              <a:rPr lang="cs-CZ" smtClean="0"/>
              <a:t>18.01.2024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E1C7182-D8BF-402D-A85B-7944F529DCE7}" type="slidenum">
              <a:rPr lang="cs-CZ" smtClean="0"/>
              <a:t>‹#›</a:t>
            </a:fld>
            <a:endParaRPr lang="cs-CZ"/>
          </a:p>
        </p:txBody>
      </p:sp>
    </p:spTree>
    <p:extLst>
      <p:ext uri="{BB962C8B-B14F-4D97-AF65-F5344CB8AC3E}">
        <p14:creationId xmlns:p14="http://schemas.microsoft.com/office/powerpoint/2010/main" val="147757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304C166-41BE-484B-B574-03162F7C03E6}" type="datetimeFigureOut">
              <a:rPr lang="cs-CZ" smtClean="0"/>
              <a:t>18.01.2024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1C7182-D8BF-402D-A85B-7944F529DCE7}"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36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304C166-41BE-484B-B574-03162F7C03E6}" type="datetimeFigureOut">
              <a:rPr lang="cs-CZ" smtClean="0"/>
              <a:t>18.01.2024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E1C7182-D8BF-402D-A85B-7944F529DCE7}" type="slidenum">
              <a:rPr lang="cs-CZ" smtClean="0"/>
              <a:t>‹#›</a:t>
            </a:fld>
            <a:endParaRPr lang="cs-CZ"/>
          </a:p>
        </p:txBody>
      </p:sp>
    </p:spTree>
    <p:extLst>
      <p:ext uri="{BB962C8B-B14F-4D97-AF65-F5344CB8AC3E}">
        <p14:creationId xmlns:p14="http://schemas.microsoft.com/office/powerpoint/2010/main" val="237548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4C166-41BE-484B-B574-03162F7C03E6}" type="datetimeFigureOut">
              <a:rPr lang="cs-CZ" smtClean="0"/>
              <a:t>18.01.2024</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1C7182-D8BF-402D-A85B-7944F529DCE7}" type="slidenum">
              <a:rPr lang="cs-CZ" smtClean="0"/>
              <a:t>‹#›</a:t>
            </a:fld>
            <a:endParaRPr lang="cs-CZ"/>
          </a:p>
        </p:txBody>
      </p:sp>
    </p:spTree>
    <p:extLst>
      <p:ext uri="{BB962C8B-B14F-4D97-AF65-F5344CB8AC3E}">
        <p14:creationId xmlns:p14="http://schemas.microsoft.com/office/powerpoint/2010/main" val="207888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Nadezda.klvanova@seznam.cz"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EA230-6037-630A-24F6-E85066758FA3}"/>
              </a:ext>
            </a:extLst>
          </p:cNvPr>
          <p:cNvSpPr>
            <a:spLocks noGrp="1"/>
          </p:cNvSpPr>
          <p:nvPr>
            <p:ph type="ctrTitle"/>
          </p:nvPr>
        </p:nvSpPr>
        <p:spPr/>
        <p:txBody>
          <a:bodyPr/>
          <a:lstStyle/>
          <a:p>
            <a:r>
              <a:rPr lang="cs-CZ" dirty="0"/>
              <a:t>Přehled implementačních aktivit </a:t>
            </a:r>
          </a:p>
        </p:txBody>
      </p:sp>
      <p:sp>
        <p:nvSpPr>
          <p:cNvPr id="3" name="Podnadpis 2">
            <a:extLst>
              <a:ext uri="{FF2B5EF4-FFF2-40B4-BE49-F238E27FC236}">
                <a16:creationId xmlns:a16="http://schemas.microsoft.com/office/drawing/2014/main" id="{D35DA1CC-E15A-6E8C-75DF-EEABEE66054A}"/>
              </a:ext>
            </a:extLst>
          </p:cNvPr>
          <p:cNvSpPr>
            <a:spLocks noGrp="1"/>
          </p:cNvSpPr>
          <p:nvPr>
            <p:ph type="subTitle" idx="1"/>
          </p:nvPr>
        </p:nvSpPr>
        <p:spPr/>
        <p:txBody>
          <a:bodyPr>
            <a:normAutofit/>
          </a:bodyPr>
          <a:lstStyle/>
          <a:p>
            <a:r>
              <a:rPr lang="cs-CZ" sz="2400" i="1" dirty="0">
                <a:effectLst/>
                <a:latin typeface="Arial" panose="020B0604020202020204" pitchFamily="34" charset="0"/>
                <a:ea typeface="Times New Roman" panose="02020603050405020304" pitchFamily="18" charset="0"/>
              </a:rPr>
              <a:t>Projekt: Místní akční plán rozvoje vzdělávání na území ORP Litomyšl IV</a:t>
            </a:r>
          </a:p>
          <a:p>
            <a:r>
              <a:rPr lang="cs-CZ" sz="1600" dirty="0">
                <a:latin typeface="Arial" panose="020B0604020202020204" pitchFamily="34" charset="0"/>
              </a:rPr>
              <a:t>(Leden 2024)</a:t>
            </a:r>
            <a:endParaRPr lang="cs-CZ" sz="1600" dirty="0"/>
          </a:p>
        </p:txBody>
      </p:sp>
      <p:pic>
        <p:nvPicPr>
          <p:cNvPr id="4" name="Obrázek 3">
            <a:extLst>
              <a:ext uri="{FF2B5EF4-FFF2-40B4-BE49-F238E27FC236}">
                <a16:creationId xmlns:a16="http://schemas.microsoft.com/office/drawing/2014/main" id="{7A6BF9D1-B9CF-3466-6EDD-0531BFCE3E78}"/>
              </a:ext>
            </a:extLst>
          </p:cNvPr>
          <p:cNvPicPr>
            <a:picLocks noChangeAspect="1"/>
          </p:cNvPicPr>
          <p:nvPr/>
        </p:nvPicPr>
        <p:blipFill rotWithShape="1">
          <a:blip r:embed="rId2">
            <a:extLst>
              <a:ext uri="{28A0092B-C50C-407E-A947-70E740481C1C}">
                <a14:useLocalDpi xmlns:a14="http://schemas.microsoft.com/office/drawing/2010/main" val="0"/>
              </a:ext>
            </a:extLst>
          </a:blip>
          <a:srcRect t="-6726" r="1375" b="-1"/>
          <a:stretch/>
        </p:blipFill>
        <p:spPr bwMode="auto">
          <a:xfrm>
            <a:off x="3997523" y="340669"/>
            <a:ext cx="4196954" cy="701614"/>
          </a:xfrm>
          <a:prstGeom prst="rect">
            <a:avLst/>
          </a:prstGeom>
          <a:noFill/>
        </p:spPr>
      </p:pic>
      <p:sp>
        <p:nvSpPr>
          <p:cNvPr id="6" name="TextovéPole 5">
            <a:extLst>
              <a:ext uri="{FF2B5EF4-FFF2-40B4-BE49-F238E27FC236}">
                <a16:creationId xmlns:a16="http://schemas.microsoft.com/office/drawing/2014/main" id="{DE8505A9-A379-DDC7-0944-1FE668FA8446}"/>
              </a:ext>
            </a:extLst>
          </p:cNvPr>
          <p:cNvSpPr txBox="1"/>
          <p:nvPr/>
        </p:nvSpPr>
        <p:spPr>
          <a:xfrm>
            <a:off x="2024864" y="5735637"/>
            <a:ext cx="8269842" cy="430887"/>
          </a:xfrm>
          <a:prstGeom prst="rect">
            <a:avLst/>
          </a:prstGeom>
          <a:noFill/>
        </p:spPr>
        <p:txBody>
          <a:bodyPr wrap="square">
            <a:spAutoFit/>
          </a:bodyPr>
          <a:lstStyle/>
          <a:p>
            <a:pPr algn="ctr"/>
            <a:r>
              <a:rPr lang="cs-CZ" sz="1100" i="1" dirty="0">
                <a:effectLst/>
                <a:latin typeface="Arial" panose="020B0604020202020204" pitchFamily="34" charset="0"/>
                <a:ea typeface="Times New Roman" panose="02020603050405020304" pitchFamily="18" charset="0"/>
              </a:rPr>
              <a:t>Projekt Místní akční plán rozvoje vzdělávání na území ORP Litomyšl IV, </a:t>
            </a:r>
            <a:r>
              <a:rPr lang="cs-CZ" sz="1100" i="1" dirty="0" err="1">
                <a:effectLst/>
                <a:latin typeface="Arial" panose="020B0604020202020204" pitchFamily="34" charset="0"/>
                <a:ea typeface="Times New Roman" panose="02020603050405020304" pitchFamily="18" charset="0"/>
              </a:rPr>
              <a:t>reg</a:t>
            </a:r>
            <a:r>
              <a:rPr lang="cs-CZ" sz="1100" i="1" dirty="0">
                <a:effectLst/>
                <a:latin typeface="Arial" panose="020B0604020202020204" pitchFamily="34" charset="0"/>
                <a:ea typeface="Times New Roman" panose="02020603050405020304" pitchFamily="18" charset="0"/>
              </a:rPr>
              <a:t>. číslo CZ.02.02.XX/00/23_017/0008290 je realizovaný a financovaný s podporou ESF,  Operačního programu Jan Amos Komenský, státního rozpočtu a rozpočtu města</a:t>
            </a:r>
            <a:endParaRPr lang="cs-CZ" sz="1100" dirty="0"/>
          </a:p>
        </p:txBody>
      </p:sp>
    </p:spTree>
    <p:extLst>
      <p:ext uri="{BB962C8B-B14F-4D97-AF65-F5344CB8AC3E}">
        <p14:creationId xmlns:p14="http://schemas.microsoft.com/office/powerpoint/2010/main" val="238370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500885" y="2207326"/>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3) Spolupráce škol s </a:t>
            </a:r>
            <a:r>
              <a:rPr lang="cs-CZ" sz="3100" b="1" dirty="0">
                <a:latin typeface="Calibri" panose="020F0502020204030204" pitchFamily="34" charset="0"/>
                <a:cs typeface="Calibri" panose="020F0502020204030204" pitchFamily="34" charset="0"/>
              </a:rPr>
              <a:t>Městskou galerií Litomyšl prostřednictvím programu – MGLab </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latin typeface="Calibri" panose="020F0502020204030204" pitchFamily="34" charset="0"/>
                <a:cs typeface="Calibri" panose="020F0502020204030204" pitchFamily="34" charset="0"/>
              </a:rPr>
              <a:t>1.7.1.B.1: Vzdělávací workshopy</a:t>
            </a:r>
            <a:br>
              <a:rPr lang="cs-CZ" sz="1800" dirty="0">
                <a:effectLst/>
                <a:latin typeface="Times New Roman" panose="02020603050405020304" pitchFamily="18" charset="0"/>
                <a:ea typeface="Times New Roman" panose="02020603050405020304" pitchFamily="18" charset="0"/>
              </a:rPr>
            </a:br>
            <a:br>
              <a:rPr lang="cs-CZ" sz="1800" dirty="0">
                <a:effectLst/>
                <a:latin typeface="Times New Roman" panose="02020603050405020304" pitchFamily="18" charset="0"/>
                <a:ea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fontScale="92500" lnSpcReduction="10000"/>
          </a:bodyPr>
          <a:lstStyle/>
          <a:p>
            <a:pPr algn="just">
              <a:spcBef>
                <a:spcPts val="600"/>
              </a:spcBef>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Jedná se o pracovně – vzdělávací workshopy pro pedagogy a žáky v rámci propojení spolupráce s organizacemi neformálního vzdělávání, které jsou tematicky zaměřeny a podporují výukové metody </a:t>
            </a:r>
            <a:br>
              <a:rPr lang="cs-CZ" sz="1800" dirty="0">
                <a:effectLst/>
                <a:latin typeface="Calibri" panose="020F0502020204030204" pitchFamily="34" charset="0"/>
                <a:ea typeface="Times New Roman" panose="02020603050405020304" pitchFamily="18" charset="0"/>
                <a:cs typeface="Calibri" panose="020F0502020204030204" pitchFamily="34" charset="0"/>
              </a:rPr>
            </a:br>
            <a:r>
              <a:rPr lang="cs-CZ" sz="1800" dirty="0">
                <a:effectLst/>
                <a:latin typeface="Calibri" panose="020F0502020204030204" pitchFamily="34" charset="0"/>
                <a:ea typeface="Times New Roman" panose="02020603050405020304" pitchFamily="18" charset="0"/>
                <a:cs typeface="Calibri" panose="020F0502020204030204" pitchFamily="34" charset="0"/>
              </a:rPr>
              <a:t>a rozvoj podnikavosti a kreativity, tvořivosti apod. </a:t>
            </a:r>
          </a:p>
          <a:p>
            <a:pPr algn="just">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Městská galerie Litomyšl uspořádá celkem 6 workshopových dnů, na které budou pozvány školy zapojené do projektu MAP. Téma workshopů jsou </a:t>
            </a:r>
            <a:r>
              <a:rPr lang="cs-CZ" sz="1800" u="sng" dirty="0">
                <a:effectLst/>
                <a:latin typeface="Calibri" panose="020F0502020204030204" pitchFamily="34" charset="0"/>
                <a:ea typeface="Calibri" panose="020F0502020204030204" pitchFamily="34" charset="0"/>
                <a:cs typeface="Calibri" panose="020F0502020204030204" pitchFamily="34" charset="0"/>
              </a:rPr>
              <a:t>animace, věda a technika a udržitelný design apod</a:t>
            </a:r>
            <a:r>
              <a:rPr lang="cs-CZ" sz="1800" dirty="0">
                <a:effectLst/>
                <a:latin typeface="Calibri" panose="020F0502020204030204" pitchFamily="34" charset="0"/>
                <a:ea typeface="Calibri" panose="020F0502020204030204" pitchFamily="34" charset="0"/>
                <a:cs typeface="Calibri" panose="020F0502020204030204" pitchFamily="34" charset="0"/>
              </a:rPr>
              <a:t>. Workshopy zajistí tři  neformální organizace neziskové organizace ve spolupráci s galerijními pracovníky. Během jednoho dne proběhnou vždy 3 workshopy, kterých se zúčastní min. 3 třídní kolektivy.  </a:t>
            </a:r>
          </a:p>
          <a:p>
            <a:pPr algn="just">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Věkové složení žáků: I. ZŠ, II. ZŠ. Vzdělávací workshopy odborně naplní  organizace, které se specializují na danou problematiku (např. muzea ,  technická pracoviště apod). Podpora pedagogů spočívá v podpoře vzdělávání projektovou metodou, metodou „výuka venku“, v podpoře činnostního učení  apod. </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76763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541981" y="1791982"/>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3) Spolupráce škol s </a:t>
            </a:r>
            <a:r>
              <a:rPr lang="cs-CZ" sz="3100" b="1" dirty="0">
                <a:latin typeface="Calibri" panose="020F0502020204030204" pitchFamily="34" charset="0"/>
                <a:cs typeface="Calibri" panose="020F0502020204030204" pitchFamily="34" charset="0"/>
              </a:rPr>
              <a:t>Městskou galerií Litomyšl prostřednictvím programu – MGLab </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latin typeface="Calibri" panose="020F0502020204030204" pitchFamily="34" charset="0"/>
                <a:cs typeface="Calibri" panose="020F0502020204030204" pitchFamily="34" charset="0"/>
              </a:rPr>
              <a:t>1.7.1.B.2: Kroužek animace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fontScale="92500" lnSpcReduction="20000"/>
          </a:bodyPr>
          <a:lstStyle/>
          <a:p>
            <a:pPr algn="just">
              <a:spcBef>
                <a:spcPts val="600"/>
              </a:spcBef>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Jedná se o program pro žáky rozšiřující nabídku vzdělávání pro rozvoj kreativity oblasti digitálních kompetencím na rozvoj tvořivosti, kreativity v  rámci propojení spolupráce s organizacemi neformálního vzdělávání. </a:t>
            </a:r>
          </a:p>
          <a:p>
            <a:pPr algn="just">
              <a:spcBef>
                <a:spcPts val="600"/>
              </a:spcBef>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Odpolední kroužek je zacílen na rozvoj výtvarně-uměleckých technik (prostorová představivost, modelování, kresba, práce s materiály), digitální gramotnosti (technika animace, výroba videa, práce se zvukem, aj.), podnikavosti a iniciativy a vztahu k místu, z něhož děti pocházejí. Cílem kroužku je vytvoření dvou animovaných snímků. Důraz bude kladen na proces vznikání filmu od počáteční myšlenky vtělené do krátkého literárního útvaru navázaného na místní události, přes výrobu loutek a dekorací, nasnímání příběhu, sestříhání a ozvučení filmu až po jeho propagaci (veřejná projekce). Děti si tedy osvojí několik „profesí“, které jsou spojeny s médiem animovaného filmu. </a:t>
            </a:r>
          </a:p>
          <a:p>
            <a:pPr algn="just">
              <a:spcBef>
                <a:spcPts val="600"/>
              </a:spcBef>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 Kroužek bude určen pro žáky od 10 do 18 let. Počet dětí v kroužku: 10 (celkem za 2024 a 2025 20 dětí). </a:t>
            </a:r>
            <a:r>
              <a:rPr lang="cs-CZ" sz="1800" dirty="0">
                <a:effectLst/>
                <a:latin typeface="Calibri" panose="020F0502020204030204" pitchFamily="34" charset="0"/>
                <a:ea typeface="Calibri" panose="020F0502020204030204" pitchFamily="34" charset="0"/>
                <a:cs typeface="Calibri" panose="020F0502020204030204" pitchFamily="34" charset="0"/>
              </a:rPr>
              <a:t>Podpora pedagogů spočívá v podpoře vzdělávání projektovou výukou, v podpoře činnostního učení pro rozvoj  kreativity, v podpoře „výuky venku“ apod.</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70477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541981" y="1791982"/>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4) Spolupráce škol se Střediskem volného času </a:t>
            </a:r>
            <a:r>
              <a:rPr lang="cs-CZ" sz="3100" b="1" dirty="0">
                <a:latin typeface="Calibri" panose="020F0502020204030204" pitchFamily="34" charset="0"/>
                <a:cs typeface="Calibri" panose="020F0502020204030204" pitchFamily="34" charset="0"/>
              </a:rPr>
              <a:t>Litomyšl</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200" b="1" dirty="0">
                <a:effectLst/>
                <a:latin typeface="Calibri" panose="020F0502020204030204" pitchFamily="34" charset="0"/>
                <a:ea typeface="Times New Roman" panose="02020603050405020304" pitchFamily="18" charset="0"/>
                <a:cs typeface="Calibri" panose="020F0502020204030204" pitchFamily="34" charset="0"/>
              </a:rPr>
              <a:t>Klub neformálního základního vzdělávání</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25296" y="2443916"/>
            <a:ext cx="9671302" cy="3426532"/>
          </a:xfrm>
        </p:spPr>
        <p:txBody>
          <a:bodyPr>
            <a:normAutofit fontScale="85000" lnSpcReduction="10000"/>
          </a:bodyPr>
          <a:lstStyle/>
          <a:p>
            <a:pPr algn="just">
              <a:lnSpc>
                <a:spcPts val="1800"/>
              </a:lnSpc>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Jedná se o spolupráci ZŠ v území se SVČ, prostřednictvím zajištění činnosti </a:t>
            </a:r>
            <a:r>
              <a:rPr lang="cs-CZ" sz="1800" b="1" dirty="0">
                <a:effectLst/>
                <a:latin typeface="Calibri" panose="020F0502020204030204" pitchFamily="34" charset="0"/>
                <a:ea typeface="Times New Roman" panose="02020603050405020304" pitchFamily="18" charset="0"/>
                <a:cs typeface="Calibri" panose="020F0502020204030204" pitchFamily="34" charset="0"/>
              </a:rPr>
              <a:t>Klubu neformálního základního vzdělávání (KNZV).</a:t>
            </a:r>
            <a:r>
              <a:rPr lang="cs-CZ" sz="1800" dirty="0">
                <a:effectLst/>
                <a:latin typeface="Calibri" panose="020F0502020204030204" pitchFamily="34" charset="0"/>
                <a:ea typeface="Times New Roman" panose="02020603050405020304" pitchFamily="18" charset="0"/>
                <a:cs typeface="Calibri" panose="020F0502020204030204" pitchFamily="34" charset="0"/>
              </a:rPr>
              <a:t> Cílovou skupinou jsou žáci základního vzdělávání, především ti, kteří jsou ohrožení školním neúspěchem. Jedná se o žáky z více škol zapojených do realizace projektu. Provoz klubu probíhá v prostorách SVČ ve dnech Po-Čt od 12 – 16 hod.  Jedná se o podporu rozvoje potenciálu dětí a žáků, prostřednictvím zájmového vzdělávání pro rozvoj klíčových kompetencí (čtenářské a matematické gramotnosti), polytechnického vzdělávání, využití digitálních technologií, kulturního povědomí, komunikace a  aktivního používání cizího jazyka. Bude se také jednat o nabídku aktivit smysluplného trávení volného času a zajištění dostupnosti mimoškolních aktivit. Nezbytná bude také spolupráce s rodinou podpořených žáků.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Aktivity klubu budou  pro žáky různorodé, bude například zaměřené na týmové řešení konkrétních úkolů, např. jako projektové dny pro žáky různých škol, na podporu aktivního čtenářství – zážitkové čtení, na  výuku mimo třídu, na   „tvořivé hry“  s cílem  rozvoje tvořivosti a kreativity a na podporu týmové práce apod.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Ředitelé a pedagogové  škol budou se  SVČ v pravidelné komunikaci ohledně nastavení a využívání konkrétních moderních forem neformální výuky, kterou je možné převést do výuky přímo ve školách.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249330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60349" y="1883422"/>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5) Exkurze pro žáky a pedagogy s cílem zlepšení kvality vzdělávání ve školách</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1.7.1.C: Exkurze </a:t>
            </a:r>
            <a:r>
              <a:rPr lang="cs-CZ" sz="3100" b="1" dirty="0">
                <a:latin typeface="Calibri" panose="020F0502020204030204" pitchFamily="34" charset="0"/>
                <a:cs typeface="Calibri" panose="020F0502020204030204" pitchFamily="34" charset="0"/>
              </a:rPr>
              <a:t>na přírodovědná a technická pracoviště a do vědeckých center </a:t>
            </a: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60349" y="2535356"/>
            <a:ext cx="9671302" cy="3426532"/>
          </a:xfrm>
        </p:spPr>
        <p:txBody>
          <a:bodyPr>
            <a:normAutofit/>
          </a:bodyPr>
          <a:lstStyle/>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Proběhnou exkurze dětí a žáků základních a mateřských škol na přírodovědná a technická pracoviště a do center podporující popularizaci vědy a vědeckých a technických provozů s návazností na ŠVP (technologická muzea, IQ parky, VIDA vědecké centrum, ekocentra, farmy atd..). Konečným cílem je  rozvoj kompetencí dětí a žáků v polytechnickém vzdělávání.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Exkurze budou plánovány tak, aby docházelo k posilování zájmu nejen o digitální kompetence</a:t>
            </a:r>
            <a:r>
              <a:rPr lang="cs-CZ" sz="1800" b="1" dirty="0">
                <a:effectLst/>
                <a:latin typeface="Calibri" panose="020F0502020204030204" pitchFamily="34" charset="0"/>
                <a:ea typeface="Calibri" panose="020F0502020204030204" pitchFamily="34" charset="0"/>
                <a:cs typeface="Calibri" panose="020F0502020204030204" pitchFamily="34" charset="0"/>
              </a:rPr>
              <a:t>,</a:t>
            </a:r>
            <a:r>
              <a:rPr lang="cs-CZ" sz="1800" dirty="0">
                <a:effectLst/>
                <a:latin typeface="Calibri" panose="020F0502020204030204" pitchFamily="34" charset="0"/>
                <a:ea typeface="Calibri" panose="020F0502020204030204" pitchFamily="34" charset="0"/>
                <a:cs typeface="Calibri" panose="020F0502020204030204" pitchFamily="34" charset="0"/>
              </a:rPr>
              <a:t> technické, ale také o přírodovědné a enviromentální obory, aby děti lépe chápali společenské změny, rozvoj vědeckého a technologického výzkumu a vývoje, aktuální témata a problémy. V rámci těchto exkurzí bude navázána komunikace s organizacemi neformálního vzdělávání.  Doba trvání exkurze – celodenní akce. Mezi cílové skupiny patří pedagogové, žáci a děti do projektu zapojených škol.</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Prostřednictvím exkurzí bude docházet k podpoře výuky venku s využitím experimentů,  k podpoře  projektového učení apod.  V případě pedagogů se jedná o zážitkovou pedagogiku, propojování formálního a neformálního vzdělávání, využití technologií ve výuce apod.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326490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60349" y="1883422"/>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5) Exkurze pro žáky a pedagogy s cílem zlepšení kvality vzdělávání ve školách</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1.3.1.E: Exkurze pro podporu rozvoje ČG </a:t>
            </a: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60349" y="2535356"/>
            <a:ext cx="9671302" cy="3426532"/>
          </a:xfrm>
        </p:spPr>
        <p:txBody>
          <a:bodyPr>
            <a:normAutofit fontScale="92500"/>
          </a:bodyPr>
          <a:lstStyle/>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Proběhnou Exkurze vybraných žáků II stupně ZŠ  s cílem podpory čtenářské gramotnosti.   Školy navštíví dané  kulturní zařízení ( např. divadlo). Na základě představení zpracují článek, recenzi a nejlepší bude vybrána a zveřejněna v tisku, na facebookových stránkách projektu. Zpracovaný článek bude zároveň sloužit jako publicita aktivit projektu. Žáci prvního stupně základních škol, budou místo zprávy zpracovávat grafický projekt, kdy se pokusí vyjádřit obsah představení jinou než psanou formou, se ztvárněním jim pomůžou rodiče, kterým žáci doma příběh převypráví. Další formou vyjádření je divadlo hrané žáky, kdy se pokusí obsah ztvárnit prostřednictvím nacvičené scénky. Exkurze bude celodenní akcí. Mezi cílové skupiny patří: Pedagogové, žáci a děti do projektu zapojených škol.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Prostřednictvím exkurzí bude docházet k realizaci metod a forem výchovně vzdělávacího procesu, které rozvíjejí občanské a sociální kompetence dětí a žáků.  Použitou metodou bude také divadlo hrané žáky, jako nástroj osobnostně sociálního rozvoje a metoda vzdělávání.  V případě pedagogů se jedná o zážitkovou pedagogiku, propojování formálního a neformálního vzdělávání, soutěž, grafický a hraný projev.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270518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938286"/>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6) </a:t>
            </a:r>
            <a:r>
              <a:rPr lang="cs-CZ" sz="3100" b="1" dirty="0">
                <a:latin typeface="Calibri" panose="020F0502020204030204" pitchFamily="34" charset="0"/>
                <a:cs typeface="Calibri" panose="020F0502020204030204" pitchFamily="34" charset="0"/>
              </a:rPr>
              <a:t>Inspirativní výjezdy pro ředitele a pedagogické pracovníky zapojených škol </a:t>
            </a: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09806"/>
            <a:ext cx="9671302" cy="3426532"/>
          </a:xfrm>
        </p:spPr>
        <p:txBody>
          <a:bodyPr>
            <a:normAutofit fontScale="62500" lnSpcReduction="20000"/>
          </a:bodyPr>
          <a:lstStyle/>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Cílem  jednodenních výjezdů je zjistit „jak to chodí na jiných školách“ , možnost seznámit se s tím, jak fungují školy v regionech ČR a čím je možné se od těchto škol inspirovat především z hlediska využívání moderních výukových forem. Smyslem je, aby se pedagogové v území dozvěděli o tom, kde je možné vyhledat, používat a stahovat otevřené vzdělávací zdroje, seznámili se s možností jejich bezplatného používání ve školách, získali podporu a didaktické podněty pro jejich používání, prakticky si vyzkoušeli jejich využívání, a to včetně metodik, postupně je zaváděli do výuky, sdíleli zkušenosti s jejich používáním ve svých školách a v území.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Prostřednictvím inspirativních výjezdů budou pedagogové součástí inspirace s realizací metod a forem výchovně vzdělávacího procesu jako je např. podpora činnostního učení - sdílení zkušeností s využíváním činnostního učení, výměna příkladů dobré praxe , podpora didaktických forem zaměřená na rozvoj vlastní tvořivosti a polytechnického vzdělávání - sdílení dobré praxe – výměna zkušeností se zaváděním metod podporujících kreativitu a polytechnické vzdělávání ve školách, které nedisponují vlastními dílnami. </a:t>
            </a: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Bude se jednat také o podporu aktivního čtenářství – zážitkové čtení - sdílení zkušeností pedagogů s realizací programů na podporu čtenářství, výměna dobré praxe při realizaci programů v knihovnách, sdílení zkušeností s realizací konkrétních programů  a akcí na podporu čtenářské </a:t>
            </a:r>
            <a:r>
              <a:rPr lang="cs-CZ" sz="1800" dirty="0" err="1">
                <a:effectLst/>
                <a:latin typeface="Calibri" panose="020F0502020204030204" pitchFamily="34" charset="0"/>
                <a:ea typeface="Calibri" panose="020F0502020204030204" pitchFamily="34" charset="0"/>
                <a:cs typeface="Calibri" panose="020F0502020204030204" pitchFamily="34" charset="0"/>
              </a:rPr>
              <a:t>pre</a:t>
            </a:r>
            <a:r>
              <a:rPr lang="cs-CZ" sz="1800" dirty="0">
                <a:effectLst/>
                <a:latin typeface="Calibri" panose="020F0502020204030204" pitchFamily="34" charset="0"/>
                <a:ea typeface="Calibri" panose="020F0502020204030204" pitchFamily="34" charset="0"/>
                <a:cs typeface="Calibri" panose="020F0502020204030204" pitchFamily="34" charset="0"/>
              </a:rPr>
              <a:t>/gramotnosti, matematické a finanční gramotnost, sociální a kulturní gramotnosti, digitální gramotnosti  a bezpečnosti na internetu, prevenci závislostí na sociálních sítích, podporu rozvoje podnikavosti, iniciativy a kreativity dětí a žáků, podporu rozvoje vztahu k místu, kde děti a žáci žijí, mezigenerační soužití, rozvoj kulturního povědomí  apod.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159967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938286"/>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7) </a:t>
            </a:r>
            <a:r>
              <a:rPr lang="cs-CZ" sz="3100" b="1" dirty="0">
                <a:latin typeface="Calibri" panose="020F0502020204030204" pitchFamily="34" charset="0"/>
                <a:cs typeface="Calibri" panose="020F0502020204030204" pitchFamily="34" charset="0"/>
              </a:rPr>
              <a:t>Kabinetky LIT - spolupráce aktérů ve vzdělávání prostřednictvím výměny zkušeností a nového poznání</a:t>
            </a:r>
            <a:br>
              <a:rPr lang="cs-CZ" sz="3100" b="1" dirty="0">
                <a:latin typeface="Calibri" panose="020F0502020204030204" pitchFamily="34" charset="0"/>
                <a:cs typeface="Calibri" panose="020F0502020204030204" pitchFamily="34" charset="0"/>
              </a:rPr>
            </a:b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09806"/>
            <a:ext cx="9671302" cy="3426532"/>
          </a:xfrm>
        </p:spPr>
        <p:txBody>
          <a:bodyPr>
            <a:normAutofit/>
          </a:bodyPr>
          <a:lstStyle/>
          <a:p>
            <a:pPr algn="just">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V rámci realizace projektu budou otevřeny tzv. </a:t>
            </a:r>
            <a:r>
              <a:rPr lang="cs-CZ" sz="1800" b="1" dirty="0">
                <a:effectLst/>
                <a:latin typeface="Calibri" panose="020F0502020204030204" pitchFamily="34" charset="0"/>
                <a:ea typeface="Calibri" panose="020F0502020204030204" pitchFamily="34" charset="0"/>
                <a:cs typeface="Calibri" panose="020F0502020204030204" pitchFamily="34" charset="0"/>
              </a:rPr>
              <a:t>Kabinetky LIT</a:t>
            </a:r>
            <a:r>
              <a:rPr lang="cs-CZ" sz="1800" dirty="0">
                <a:effectLst/>
                <a:latin typeface="Calibri" panose="020F0502020204030204" pitchFamily="34" charset="0"/>
                <a:ea typeface="Calibri" panose="020F0502020204030204" pitchFamily="34" charset="0"/>
                <a:cs typeface="Calibri" panose="020F0502020204030204" pitchFamily="34" charset="0"/>
              </a:rPr>
              <a:t>. Každý Kabinet bude tvořit vedoucí </a:t>
            </a:r>
            <a:br>
              <a:rPr lang="cs-CZ" sz="1800" dirty="0">
                <a:effectLst/>
                <a:latin typeface="Calibri" panose="020F0502020204030204" pitchFamily="34" charset="0"/>
                <a:ea typeface="Calibri" panose="020F0502020204030204" pitchFamily="34" charset="0"/>
                <a:cs typeface="Calibri" panose="020F0502020204030204" pitchFamily="34" charset="0"/>
              </a:rPr>
            </a:br>
            <a:r>
              <a:rPr lang="cs-CZ" sz="1800" dirty="0">
                <a:effectLst/>
                <a:latin typeface="Calibri" panose="020F0502020204030204" pitchFamily="34" charset="0"/>
                <a:ea typeface="Calibri" panose="020F0502020204030204" pitchFamily="34" charset="0"/>
                <a:cs typeface="Calibri" panose="020F0502020204030204" pitchFamily="34" charset="0"/>
              </a:rPr>
              <a:t>a jeho členové a kabinet bude zaměřen na jednu, či více oblastí a témat, dle charakteru složení daného kabinetu.  Celkem budou otevřeny min. dva tematické Kabinetky LIT a  jeden </a:t>
            </a:r>
            <a:r>
              <a:rPr lang="cs-CZ" sz="1800" dirty="0" err="1">
                <a:effectLst/>
                <a:latin typeface="Calibri" panose="020F0502020204030204" pitchFamily="34" charset="0"/>
                <a:ea typeface="Calibri" panose="020F0502020204030204" pitchFamily="34" charset="0"/>
                <a:cs typeface="Calibri" panose="020F0502020204030204" pitchFamily="34" charset="0"/>
              </a:rPr>
              <a:t>Kabinetek</a:t>
            </a:r>
            <a:r>
              <a:rPr lang="cs-CZ" sz="1800" dirty="0">
                <a:effectLst/>
                <a:latin typeface="Calibri" panose="020F0502020204030204" pitchFamily="34" charset="0"/>
                <a:ea typeface="Calibri" panose="020F0502020204030204" pitchFamily="34" charset="0"/>
                <a:cs typeface="Calibri" panose="020F0502020204030204" pitchFamily="34" charset="0"/>
              </a:rPr>
              <a:t> LIT pro ředitele škol.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Kabinetky LIT budou podporou pedagogů, ředitelů a dalších pracovníků ve vzdělávání. Podpora bude spočívat ve vzájemném profesním sdílení, přenosu osvědčených a funkčních inovativních metod, v podpoře pedagogických pracovníků při společné přípravě výuky a jejím reflektování, s důrazem na to, aby pedagogické týmy škol dokázaly zaměřit vzdělávání svých žáků více na získávání kompetencí, potřebných pro aktivní občanský, profesní i osobní život.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r>
              <a:rPr lang="cs-CZ" sz="1800" b="1" dirty="0">
                <a:effectLst/>
                <a:latin typeface="Calibri" panose="020F0502020204030204" pitchFamily="34" charset="0"/>
                <a:ea typeface="Calibri" panose="020F0502020204030204" pitchFamily="34" charset="0"/>
                <a:cs typeface="Calibri" panose="020F0502020204030204" pitchFamily="34" charset="0"/>
              </a:rPr>
              <a:t>Cílem</a:t>
            </a:r>
            <a:r>
              <a:rPr lang="cs-CZ" sz="1800" dirty="0">
                <a:effectLst/>
                <a:latin typeface="Calibri" panose="020F0502020204030204" pitchFamily="34" charset="0"/>
                <a:ea typeface="Calibri" panose="020F0502020204030204" pitchFamily="34" charset="0"/>
                <a:cs typeface="Calibri" panose="020F0502020204030204" pitchFamily="34" charset="0"/>
              </a:rPr>
              <a:t> je přenos zkušeností do denní praxe ve školách v území, sdílení zkušeností získaných </a:t>
            </a:r>
            <a:br>
              <a:rPr lang="cs-CZ" sz="1800" dirty="0">
                <a:effectLst/>
                <a:latin typeface="Calibri" panose="020F0502020204030204" pitchFamily="34" charset="0"/>
                <a:ea typeface="Calibri" panose="020F0502020204030204" pitchFamily="34" charset="0"/>
                <a:cs typeface="Calibri" panose="020F0502020204030204" pitchFamily="34" charset="0"/>
              </a:rPr>
            </a:br>
            <a:r>
              <a:rPr lang="cs-CZ" sz="1800" dirty="0">
                <a:effectLst/>
                <a:latin typeface="Calibri" panose="020F0502020204030204" pitchFamily="34" charset="0"/>
                <a:ea typeface="Calibri" panose="020F0502020204030204" pitchFamily="34" charset="0"/>
                <a:cs typeface="Calibri" panose="020F0502020204030204" pitchFamily="34" charset="0"/>
              </a:rPr>
              <a:t>v projektech s dalšími pedagogy ve školách, zavádění aktivizačních metod do běžného vzdělávacího procesu a vyšší míra jejich využívání.</a:t>
            </a: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257566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938286"/>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8) </a:t>
            </a:r>
            <a:r>
              <a:rPr lang="cs-CZ" sz="3100" b="1" dirty="0">
                <a:latin typeface="Calibri" panose="020F0502020204030204" pitchFamily="34" charset="0"/>
                <a:cs typeface="Calibri" panose="020F0502020204030204" pitchFamily="34" charset="0"/>
              </a:rPr>
              <a:t> Společné vzdělávání s využitím moderních didaktických forem  poznání</a:t>
            </a:r>
            <a:br>
              <a:rPr lang="cs-CZ" sz="3100" b="1" dirty="0">
                <a:latin typeface="Calibri" panose="020F0502020204030204" pitchFamily="34" charset="0"/>
                <a:cs typeface="Calibri" panose="020F0502020204030204" pitchFamily="34" charset="0"/>
              </a:rPr>
            </a:b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09806"/>
            <a:ext cx="9671302" cy="3426532"/>
          </a:xfrm>
        </p:spPr>
        <p:txBody>
          <a:bodyPr>
            <a:normAutofit/>
          </a:bodyPr>
          <a:lstStyle/>
          <a:p>
            <a:pPr algn="just">
              <a:lnSpc>
                <a:spcPts val="1800"/>
              </a:lnSpc>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Pro pracovníky ve vzdělávání proběhne v rámci realizace projektu celkem minimálně 6 vzdělávacích akcí/workshopů, které budou  realizovány moderní didaktickou formou. Cílem je praktické poznání metod, které podporují aktivizaci dětí a žáků ve vzdělávání. Inovativní metody si pracovníci ve vzdělávání poté osvojí s dětmi/žáky v rámci realizace jednotlivých implementačních aktivit projektu.  Očekávaným výstupem je postupné zavádění nových inovativních metod do výuky.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Těchto vzdělávacích akci se mohou zúčastnit o rodiče dětí a žáků.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Vzdělávací aktivity proběhnou v tématech: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buFont typeface="Wingdings" panose="05000000000000000000" pitchFamily="2" charset="2"/>
              <a:buChar char="q"/>
            </a:pPr>
            <a:r>
              <a:rPr lang="cs-CZ" sz="1800" dirty="0">
                <a:effectLst/>
                <a:latin typeface="Calibri" panose="020F0502020204030204" pitchFamily="34" charset="0"/>
                <a:ea typeface="Times New Roman" panose="02020603050405020304" pitchFamily="18" charset="0"/>
                <a:cs typeface="Calibri" panose="020F0502020204030204" pitchFamily="34" charset="0"/>
              </a:rPr>
              <a:t>1. Podpora moderních didaktických forem vedoucích k rozvoji klíčových kompetencí,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buFont typeface="Wingdings" panose="05000000000000000000" pitchFamily="2" charset="2"/>
              <a:buChar char="q"/>
            </a:pPr>
            <a:r>
              <a:rPr lang="cs-CZ" sz="1800" dirty="0">
                <a:effectLst/>
                <a:latin typeface="Calibri" panose="020F0502020204030204" pitchFamily="34" charset="0"/>
                <a:ea typeface="Times New Roman" panose="02020603050405020304" pitchFamily="18" charset="0"/>
                <a:cs typeface="Calibri" panose="020F0502020204030204" pitchFamily="34" charset="0"/>
              </a:rPr>
              <a:t>2. Rozvoj potenciálu každého žáka, zejména žáků se sociálním a jiným znevýhodněním,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buFont typeface="Wingdings" panose="05000000000000000000" pitchFamily="2" charset="2"/>
              <a:buChar char="q"/>
            </a:pPr>
            <a:r>
              <a:rPr lang="cs-CZ" sz="1800" dirty="0">
                <a:effectLst/>
                <a:latin typeface="Calibri" panose="020F0502020204030204" pitchFamily="34" charset="0"/>
                <a:ea typeface="Times New Roman" panose="02020603050405020304" pitchFamily="18" charset="0"/>
                <a:cs typeface="Calibri" panose="020F0502020204030204" pitchFamily="34" charset="0"/>
              </a:rPr>
              <a:t>3. Podpora pedagogických a didaktických kompetencí pracovníků ve vzdělávání </a:t>
            </a:r>
            <a:br>
              <a:rPr lang="cs-CZ" sz="1800" dirty="0">
                <a:effectLst/>
                <a:latin typeface="Calibri" panose="020F0502020204030204" pitchFamily="34" charset="0"/>
                <a:ea typeface="Times New Roman" panose="02020603050405020304" pitchFamily="18" charset="0"/>
                <a:cs typeface="Calibri" panose="020F0502020204030204" pitchFamily="34" charset="0"/>
              </a:rPr>
            </a:br>
            <a:r>
              <a:rPr lang="cs-CZ" sz="1800" dirty="0">
                <a:effectLst/>
                <a:latin typeface="Calibri" panose="020F0502020204030204" pitchFamily="34" charset="0"/>
                <a:ea typeface="Times New Roman" panose="02020603050405020304" pitchFamily="18" charset="0"/>
                <a:cs typeface="Calibri" panose="020F0502020204030204" pitchFamily="34" charset="0"/>
              </a:rPr>
              <a:t>a podpory managementu třídních kolektivů.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189137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066416"/>
            <a:ext cx="9601196" cy="1303867"/>
          </a:xfrm>
        </p:spPr>
        <p:txBody>
          <a:bodyPr>
            <a:normAutofit fontScale="90000"/>
          </a:bodyPr>
          <a:lstStyle/>
          <a:p>
            <a:br>
              <a:rPr lang="cs-CZ" sz="3100" b="1" dirty="0">
                <a:latin typeface="Calibri" panose="020F0502020204030204" pitchFamily="34" charset="0"/>
                <a:cs typeface="Calibri" panose="020F0502020204030204" pitchFamily="34" charset="0"/>
              </a:rPr>
            </a:b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Arial" panose="020B0604020202020204" pitchFamily="34"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60349" y="1430218"/>
            <a:ext cx="9671302" cy="4470851"/>
          </a:xfrm>
        </p:spPr>
        <p:txBody>
          <a:bodyPr>
            <a:normAutofit/>
          </a:bodyPr>
          <a:lstStyle/>
          <a:p>
            <a:pPr marL="0" indent="0" algn="just">
              <a:lnSpc>
                <a:spcPts val="1800"/>
              </a:lnSpc>
              <a:spcAft>
                <a:spcPts val="600"/>
              </a:spcAft>
              <a:buNone/>
              <a:tabLst>
                <a:tab pos="5581015" algn="l"/>
              </a:tabLst>
            </a:pPr>
            <a:r>
              <a:rPr lang="cs-CZ" sz="3600" b="1" dirty="0"/>
              <a:t>Děkuji za pozornost</a:t>
            </a:r>
          </a:p>
          <a:p>
            <a:pPr algn="just">
              <a:lnSpc>
                <a:spcPts val="1800"/>
              </a:lnSpc>
              <a:spcAft>
                <a:spcPts val="600"/>
              </a:spcAft>
              <a:tabLst>
                <a:tab pos="5581015" algn="l"/>
              </a:tabLst>
            </a:pPr>
            <a:endParaRPr lang="cs-CZ" dirty="0"/>
          </a:p>
          <a:p>
            <a:pPr algn="just">
              <a:lnSpc>
                <a:spcPts val="1800"/>
              </a:lnSpc>
              <a:spcAft>
                <a:spcPts val="600"/>
              </a:spcAft>
              <a:tabLst>
                <a:tab pos="5581015" algn="l"/>
              </a:tabLst>
            </a:pPr>
            <a:endParaRPr lang="cs-CZ" dirty="0"/>
          </a:p>
          <a:p>
            <a:pPr algn="just">
              <a:lnSpc>
                <a:spcPts val="1800"/>
              </a:lnSpc>
              <a:spcAft>
                <a:spcPts val="600"/>
              </a:spcAft>
              <a:tabLst>
                <a:tab pos="5581015" algn="l"/>
              </a:tabLst>
            </a:pPr>
            <a:endParaRPr lang="cs-CZ" dirty="0"/>
          </a:p>
          <a:p>
            <a:pPr algn="just">
              <a:lnSpc>
                <a:spcPts val="1800"/>
              </a:lnSpc>
              <a:spcAft>
                <a:spcPts val="600"/>
              </a:spcAft>
              <a:tabLst>
                <a:tab pos="5581015" algn="l"/>
              </a:tabLst>
            </a:pPr>
            <a:endParaRPr lang="cs-CZ" dirty="0"/>
          </a:p>
          <a:p>
            <a:pPr algn="just">
              <a:lnSpc>
                <a:spcPts val="1800"/>
              </a:lnSpc>
              <a:spcAft>
                <a:spcPts val="600"/>
              </a:spcAft>
              <a:tabLst>
                <a:tab pos="5581015" algn="l"/>
              </a:tabLst>
            </a:pPr>
            <a:endParaRPr lang="cs-CZ" dirty="0"/>
          </a:p>
          <a:p>
            <a:pPr marL="0" indent="0" algn="just">
              <a:lnSpc>
                <a:spcPts val="1800"/>
              </a:lnSpc>
              <a:spcAft>
                <a:spcPts val="600"/>
              </a:spcAft>
              <a:buNone/>
              <a:tabLst>
                <a:tab pos="5581015" algn="l"/>
              </a:tabLst>
            </a:pPr>
            <a:r>
              <a:rPr lang="cs-CZ" dirty="0"/>
              <a:t>Ing. Naděžda Klvaňová </a:t>
            </a:r>
          </a:p>
          <a:p>
            <a:pPr marL="0" indent="0" algn="just">
              <a:lnSpc>
                <a:spcPts val="1800"/>
              </a:lnSpc>
              <a:spcAft>
                <a:spcPts val="600"/>
              </a:spcAft>
              <a:buNone/>
              <a:tabLst>
                <a:tab pos="5581015" algn="l"/>
              </a:tabLst>
            </a:pPr>
            <a:r>
              <a:rPr lang="cs-CZ" dirty="0"/>
              <a:t>Hlavní manažer projektu MAP IV</a:t>
            </a:r>
            <a:endParaRPr lang="cs-CZ" dirty="0">
              <a:solidFill>
                <a:srgbClr val="0070C0"/>
              </a:solidFill>
            </a:endParaRPr>
          </a:p>
          <a:p>
            <a:pPr marL="0" indent="0" algn="just">
              <a:lnSpc>
                <a:spcPts val="1800"/>
              </a:lnSpc>
              <a:spcAft>
                <a:spcPts val="600"/>
              </a:spcAft>
              <a:buNone/>
              <a:tabLst>
                <a:tab pos="5581015" algn="l"/>
              </a:tabLst>
            </a:pPr>
            <a:r>
              <a:rPr lang="cs-CZ" dirty="0">
                <a:solidFill>
                  <a:srgbClr val="0070C0"/>
                </a:solidFill>
                <a:hlinkClick r:id="rId2">
                  <a:extLst>
                    <a:ext uri="{A12FA001-AC4F-418D-AE19-62706E023703}">
                      <ahyp:hlinkClr xmlns:ahyp="http://schemas.microsoft.com/office/drawing/2018/hyperlinkcolor" val="tx"/>
                    </a:ext>
                  </a:extLst>
                </a:hlinkClick>
              </a:rPr>
              <a:t>Email: nadezda.klvanova@seznam.cz</a:t>
            </a:r>
            <a:r>
              <a:rPr lang="cs-CZ" dirty="0">
                <a:solidFill>
                  <a:srgbClr val="0070C0"/>
                </a:solidFill>
              </a:rPr>
              <a:t> </a:t>
            </a:r>
          </a:p>
          <a:p>
            <a:pPr algn="just">
              <a:lnSpc>
                <a:spcPts val="1800"/>
              </a:lnSpc>
              <a:spcAft>
                <a:spcPts val="600"/>
              </a:spcAft>
              <a:tabLst>
                <a:tab pos="5581015" algn="l"/>
              </a:tabLst>
            </a:pPr>
            <a:endParaRPr lang="cs-CZ" dirty="0"/>
          </a:p>
        </p:txBody>
      </p:sp>
      <p:pic>
        <p:nvPicPr>
          <p:cNvPr id="1026" name="Picture 2">
            <a:extLst>
              <a:ext uri="{FF2B5EF4-FFF2-40B4-BE49-F238E27FC236}">
                <a16:creationId xmlns:a16="http://schemas.microsoft.com/office/drawing/2014/main" id="{7BF37D9F-2DE5-65EF-5E76-7CAB8078A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768" y="2038882"/>
            <a:ext cx="5144384" cy="221047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9A1DDE79-FB2B-A85F-01E8-20202DF61CC2}"/>
              </a:ext>
            </a:extLst>
          </p:cNvPr>
          <p:cNvPicPr>
            <a:picLocks noChangeAspect="1"/>
          </p:cNvPicPr>
          <p:nvPr/>
        </p:nvPicPr>
        <p:blipFill rotWithShape="1">
          <a:blip r:embed="rId4">
            <a:extLst>
              <a:ext uri="{28A0092B-C50C-407E-A947-70E740481C1C}">
                <a14:useLocalDpi xmlns:a14="http://schemas.microsoft.com/office/drawing/2010/main" val="0"/>
              </a:ext>
            </a:extLst>
          </a:blip>
          <a:srcRect t="-6726" r="1375" b="-1"/>
          <a:stretch/>
        </p:blipFill>
        <p:spPr bwMode="auto">
          <a:xfrm>
            <a:off x="7216318" y="715609"/>
            <a:ext cx="4196954" cy="701614"/>
          </a:xfrm>
          <a:prstGeom prst="rect">
            <a:avLst/>
          </a:prstGeom>
          <a:noFill/>
        </p:spPr>
      </p:pic>
      <p:sp>
        <p:nvSpPr>
          <p:cNvPr id="6" name="TextovéPole 5">
            <a:extLst>
              <a:ext uri="{FF2B5EF4-FFF2-40B4-BE49-F238E27FC236}">
                <a16:creationId xmlns:a16="http://schemas.microsoft.com/office/drawing/2014/main" id="{9994AFA5-3ED3-8DEF-33BB-F9E10691CF27}"/>
              </a:ext>
            </a:extLst>
          </p:cNvPr>
          <p:cNvSpPr txBox="1"/>
          <p:nvPr/>
        </p:nvSpPr>
        <p:spPr>
          <a:xfrm>
            <a:off x="3400061" y="5491502"/>
            <a:ext cx="7041112" cy="600164"/>
          </a:xfrm>
          <a:prstGeom prst="rect">
            <a:avLst/>
          </a:prstGeom>
          <a:noFill/>
        </p:spPr>
        <p:txBody>
          <a:bodyPr wrap="square">
            <a:spAutoFit/>
          </a:bodyPr>
          <a:lstStyle/>
          <a:p>
            <a:pPr algn="ctr"/>
            <a:r>
              <a:rPr lang="cs-CZ" sz="1100" i="1" dirty="0">
                <a:effectLst/>
                <a:latin typeface="Arial" panose="020B0604020202020204" pitchFamily="34" charset="0"/>
                <a:ea typeface="Times New Roman" panose="02020603050405020304" pitchFamily="18" charset="0"/>
              </a:rPr>
              <a:t>Projekt Místní akční plán rozvoje vzdělávání na území ORP Litomyšl IV, </a:t>
            </a:r>
            <a:br>
              <a:rPr lang="cs-CZ" sz="1100" i="1" dirty="0">
                <a:effectLst/>
                <a:latin typeface="Arial" panose="020B0604020202020204" pitchFamily="34" charset="0"/>
                <a:ea typeface="Times New Roman" panose="02020603050405020304" pitchFamily="18" charset="0"/>
              </a:rPr>
            </a:br>
            <a:r>
              <a:rPr lang="cs-CZ" sz="1100" i="1" dirty="0" err="1">
                <a:effectLst/>
                <a:latin typeface="Arial" panose="020B0604020202020204" pitchFamily="34" charset="0"/>
                <a:ea typeface="Times New Roman" panose="02020603050405020304" pitchFamily="18" charset="0"/>
              </a:rPr>
              <a:t>reg</a:t>
            </a:r>
            <a:r>
              <a:rPr lang="cs-CZ" sz="1100" i="1" dirty="0">
                <a:effectLst/>
                <a:latin typeface="Arial" panose="020B0604020202020204" pitchFamily="34" charset="0"/>
                <a:ea typeface="Times New Roman" panose="02020603050405020304" pitchFamily="18" charset="0"/>
              </a:rPr>
              <a:t>. číslo CZ.02.02.XX/00/23_017/0008290 je realizovaný a financovaný s podporou ESF,  </a:t>
            </a:r>
            <a:br>
              <a:rPr lang="cs-CZ" sz="1100" i="1" dirty="0">
                <a:effectLst/>
                <a:latin typeface="Arial" panose="020B0604020202020204" pitchFamily="34" charset="0"/>
                <a:ea typeface="Times New Roman" panose="02020603050405020304" pitchFamily="18" charset="0"/>
              </a:rPr>
            </a:br>
            <a:r>
              <a:rPr lang="cs-CZ" sz="1100" i="1" dirty="0">
                <a:effectLst/>
                <a:latin typeface="Arial" panose="020B0604020202020204" pitchFamily="34" charset="0"/>
                <a:ea typeface="Times New Roman" panose="02020603050405020304" pitchFamily="18" charset="0"/>
              </a:rPr>
              <a:t>Operačního programu Jan Amos Komenský, státního rozpočtu a rozpočtu města</a:t>
            </a:r>
            <a:endParaRPr lang="cs-CZ" sz="1100" dirty="0"/>
          </a:p>
        </p:txBody>
      </p:sp>
    </p:spTree>
    <p:extLst>
      <p:ext uri="{BB962C8B-B14F-4D97-AF65-F5344CB8AC3E}">
        <p14:creationId xmlns:p14="http://schemas.microsoft.com/office/powerpoint/2010/main" val="31821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B335B4-28FC-5B00-7CF7-96031AD562E2}"/>
              </a:ext>
            </a:extLst>
          </p:cNvPr>
          <p:cNvSpPr>
            <a:spLocks noGrp="1"/>
          </p:cNvSpPr>
          <p:nvPr>
            <p:ph type="title"/>
          </p:nvPr>
        </p:nvSpPr>
        <p:spPr/>
        <p:txBody>
          <a:bodyPr/>
          <a:lstStyle/>
          <a:p>
            <a:r>
              <a:rPr lang="cs-CZ" dirty="0"/>
              <a:t>Základní přehled</a:t>
            </a:r>
          </a:p>
        </p:txBody>
      </p:sp>
      <p:sp>
        <p:nvSpPr>
          <p:cNvPr id="3" name="Zástupný obsah 2">
            <a:extLst>
              <a:ext uri="{FF2B5EF4-FFF2-40B4-BE49-F238E27FC236}">
                <a16:creationId xmlns:a16="http://schemas.microsoft.com/office/drawing/2014/main" id="{15F27F33-959C-59C1-86A4-3732FE621DA3}"/>
              </a:ext>
            </a:extLst>
          </p:cNvPr>
          <p:cNvSpPr>
            <a:spLocks noGrp="1"/>
          </p:cNvSpPr>
          <p:nvPr>
            <p:ph idx="1"/>
          </p:nvPr>
        </p:nvSpPr>
        <p:spPr/>
        <p:txBody>
          <a:bodyPr>
            <a:normAutofit fontScale="32500" lnSpcReduction="20000"/>
          </a:bodyPr>
          <a:lstStyle/>
          <a:p>
            <a:pPr marL="0" indent="0" algn="just">
              <a:spcBef>
                <a:spcPts val="600"/>
              </a:spcBef>
              <a:spcAft>
                <a:spcPts val="600"/>
              </a:spcAft>
              <a:buNone/>
            </a:pPr>
            <a:r>
              <a:rPr lang="cs-CZ" sz="5600" b="1" dirty="0">
                <a:effectLst/>
                <a:latin typeface="Calibri" panose="020F0502020204030204" pitchFamily="34" charset="0"/>
                <a:ea typeface="Times New Roman" panose="02020603050405020304" pitchFamily="18" charset="0"/>
                <a:cs typeface="Calibri" panose="020F0502020204030204" pitchFamily="34" charset="0"/>
              </a:rPr>
              <a:t>1</a:t>
            </a:r>
            <a:r>
              <a:rPr lang="cs-CZ" sz="1800" b="1" dirty="0">
                <a:effectLst/>
                <a:latin typeface="Calibri" panose="020F0502020204030204" pitchFamily="34" charset="0"/>
                <a:ea typeface="Times New Roman" panose="02020603050405020304" pitchFamily="18" charset="0"/>
                <a:cs typeface="Calibri" panose="020F0502020204030204" pitchFamily="34" charset="0"/>
              </a:rPr>
              <a:t> </a:t>
            </a:r>
            <a:r>
              <a:rPr lang="cs-CZ" sz="5600" b="1" dirty="0">
                <a:effectLst/>
                <a:latin typeface="Calibri" panose="020F0502020204030204" pitchFamily="34" charset="0"/>
                <a:ea typeface="Times New Roman" panose="02020603050405020304" pitchFamily="18" charset="0"/>
                <a:cs typeface="Calibri" panose="020F0502020204030204" pitchFamily="34" charset="0"/>
              </a:rPr>
              <a:t>) </a:t>
            </a:r>
            <a:r>
              <a:rPr lang="cs-CZ" sz="4900" b="1" dirty="0">
                <a:effectLst/>
                <a:latin typeface="Calibri" panose="020F0502020204030204" pitchFamily="34" charset="0"/>
                <a:ea typeface="Times New Roman" panose="02020603050405020304" pitchFamily="18" charset="0"/>
                <a:cs typeface="Calibri" panose="020F0502020204030204" pitchFamily="34" charset="0"/>
              </a:rPr>
              <a:t>Spolupráce škol s Městskou knihovnou Litomyšl</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pPr marL="0" indent="0" algn="just">
              <a:spcBef>
                <a:spcPts val="600"/>
              </a:spcBef>
              <a:spcAft>
                <a:spcPts val="600"/>
              </a:spcAft>
              <a:buNone/>
            </a:pPr>
            <a:r>
              <a:rPr lang="cs-CZ" sz="4900" b="1" dirty="0">
                <a:effectLst/>
                <a:latin typeface="Calibri" panose="020F0502020204030204" pitchFamily="34" charset="0"/>
                <a:ea typeface="Times New Roman" panose="02020603050405020304" pitchFamily="18" charset="0"/>
                <a:cs typeface="Calibri" panose="020F0502020204030204" pitchFamily="34" charset="0"/>
              </a:rPr>
              <a:t>2) Spolupráce škol se Základní Uměleckou školou Litomyšl  </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pPr marL="0" indent="0" algn="just">
              <a:spcBef>
                <a:spcPts val="600"/>
              </a:spcBef>
              <a:spcAft>
                <a:spcPts val="600"/>
              </a:spcAft>
              <a:buNone/>
            </a:pPr>
            <a:r>
              <a:rPr lang="cs-CZ" sz="4900" b="1" dirty="0">
                <a:effectLst/>
                <a:latin typeface="Calibri" panose="020F0502020204030204" pitchFamily="34" charset="0"/>
                <a:ea typeface="Times New Roman" panose="02020603050405020304" pitchFamily="18" charset="0"/>
                <a:cs typeface="Calibri" panose="020F0502020204030204" pitchFamily="34" charset="0"/>
              </a:rPr>
              <a:t>3) Spolupráce škol s Městskou galerií Litomyšl prostřednictvím programu – MGLab </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spcBef>
                <a:spcPts val="600"/>
              </a:spcBef>
              <a:spcAft>
                <a:spcPts val="600"/>
              </a:spcAft>
              <a:buNone/>
            </a:pPr>
            <a:r>
              <a:rPr lang="cs-CZ" sz="4900" b="1" dirty="0">
                <a:effectLst/>
                <a:latin typeface="Calibri" panose="020F0502020204030204" pitchFamily="34" charset="0"/>
                <a:ea typeface="Times New Roman" panose="02020603050405020304" pitchFamily="18" charset="0"/>
                <a:cs typeface="Calibri" panose="020F0502020204030204" pitchFamily="34" charset="0"/>
              </a:rPr>
              <a:t>4) Spolupráce škol se Střediskem volného času Litomyšl </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spcBef>
                <a:spcPts val="600"/>
              </a:spcBef>
              <a:spcAft>
                <a:spcPts val="600"/>
              </a:spcAft>
              <a:buNone/>
            </a:pPr>
            <a:r>
              <a:rPr lang="cs-CZ" sz="4900" b="1" dirty="0">
                <a:effectLst/>
                <a:latin typeface="Calibri" panose="020F0502020204030204" pitchFamily="34" charset="0"/>
                <a:ea typeface="Times New Roman" panose="02020603050405020304" pitchFamily="18" charset="0"/>
                <a:cs typeface="Calibri" panose="020F0502020204030204" pitchFamily="34" charset="0"/>
              </a:rPr>
              <a:t>5) Exkurze pro žáky a pedagogy s cílem zlepšení kvality vzdělávání ve školách</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spcBef>
                <a:spcPts val="600"/>
              </a:spcBef>
              <a:spcAft>
                <a:spcPts val="600"/>
              </a:spcAft>
              <a:buNone/>
            </a:pPr>
            <a:r>
              <a:rPr lang="cs-CZ" sz="4900" b="1" dirty="0">
                <a:effectLst/>
                <a:latin typeface="Calibri" panose="020F0502020204030204" pitchFamily="34" charset="0"/>
                <a:ea typeface="Times New Roman" panose="02020603050405020304" pitchFamily="18" charset="0"/>
                <a:cs typeface="Calibri" panose="020F0502020204030204" pitchFamily="34" charset="0"/>
              </a:rPr>
              <a:t>6) Inspirativní výjezdy pro pedagogy s cílem zlepšení kvality vzdělávání ve školách</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spcBef>
                <a:spcPts val="600"/>
              </a:spcBef>
              <a:spcAft>
                <a:spcPts val="600"/>
              </a:spcAft>
              <a:buNone/>
            </a:pPr>
            <a:r>
              <a:rPr lang="cs-CZ" sz="4900" b="1" dirty="0">
                <a:effectLst/>
                <a:latin typeface="Calibri" panose="020F0502020204030204" pitchFamily="34" charset="0"/>
                <a:ea typeface="Times New Roman" panose="02020603050405020304" pitchFamily="18" charset="0"/>
                <a:cs typeface="Calibri" panose="020F0502020204030204" pitchFamily="34" charset="0"/>
              </a:rPr>
              <a:t>7) Kabinetky LIT - spolupráce aktérů ve vzdělávání prostřednictvím výměny zkušeností a nového poznání</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spcBef>
                <a:spcPts val="600"/>
              </a:spcBef>
              <a:spcAft>
                <a:spcPts val="600"/>
              </a:spcAft>
              <a:buNone/>
            </a:pPr>
            <a:r>
              <a:rPr lang="cs-CZ" sz="4900" b="1" dirty="0">
                <a:effectLst/>
                <a:latin typeface="Calibri" panose="020F0502020204030204" pitchFamily="34" charset="0"/>
                <a:ea typeface="Times New Roman" panose="02020603050405020304" pitchFamily="18" charset="0"/>
                <a:cs typeface="Calibri" panose="020F0502020204030204" pitchFamily="34" charset="0"/>
              </a:rPr>
              <a:t>8) Společné vzdělávání s využitím moderních didaktických forem </a:t>
            </a:r>
            <a:endParaRPr lang="cs-CZ" sz="4900" dirty="0">
              <a:effectLst/>
              <a:latin typeface="Calibri" panose="020F0502020204030204" pitchFamily="34" charset="0"/>
              <a:ea typeface="Calibri" panose="020F050202020403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8942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352001"/>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1 ) Spolupráce škol s Městskou knihovnou Litomyšl </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effectLst/>
                <a:latin typeface="Calibri" panose="020F0502020204030204" pitchFamily="34" charset="0"/>
                <a:ea typeface="Calibri" panose="020F0502020204030204" pitchFamily="34" charset="0"/>
                <a:cs typeface="Calibri" panose="020F0502020204030204" pitchFamily="34" charset="0"/>
              </a:rPr>
              <a:t>1.3.1.B.1: Putování knih napříč regionem</a:t>
            </a:r>
            <a:r>
              <a:rPr lang="cs-CZ" sz="3100" b="1" dirty="0">
                <a:effectLst/>
                <a:latin typeface="Calibri" panose="020F0502020204030204" pitchFamily="34" charset="0"/>
                <a:ea typeface="Times New Roman" panose="02020603050405020304" pitchFamily="18" charset="0"/>
                <a:cs typeface="Calibri" panose="020F0502020204030204" pitchFamily="34" charset="0"/>
              </a:rPr>
              <a:t> </a:t>
            </a: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fontScale="85000" lnSpcReduction="10000"/>
          </a:bodyPr>
          <a:lstStyle/>
          <a:p>
            <a:pPr algn="just">
              <a:lnSpc>
                <a:spcPts val="1800"/>
              </a:lnSpc>
              <a:spcAft>
                <a:spcPts val="600"/>
              </a:spcAft>
              <a:tabLst>
                <a:tab pos="5581015"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Městská knihovna ve spolupráci se školami připraví „putovní soubor knih“ určených na půjčování přímo do tříd pro zapojené MŠ a ZŠ. Každé pololetí knihovna připraví soubory knih určené pro jednotlivé třídy (školy)  a rozdistribuuje je na jednotlivá místa určení.  Děti si budou moci knihy půjčovat  přímo ve třídě a také si je odnést  domů, kde /rodinnými příslušníky. Knihy budou také ve školách součástí čtenářských dílen a dalších aktivit přímo ve třídě. Soubor knih bude půjčen vždy na pět měsíců (září – leden, únor – červen). </a:t>
            </a: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V jednotlivých třídách se budou tyto knihy každé pololetí obměňovat. V dalším pololetí bude soubor knih zapůjčen další škole. Různorodá nabídka knih se tak dostane i k dětem, které z různých důvodů (sociálních, finančních, postoj v rodině) nemají ke knihám přístup.  Výstupem tohoto programu (soutěže) bude </a:t>
            </a:r>
            <a:r>
              <a:rPr lang="cs-CZ" sz="1800" b="1" dirty="0">
                <a:effectLst/>
                <a:latin typeface="Calibri" panose="020F0502020204030204" pitchFamily="34" charset="0"/>
                <a:ea typeface="Calibri" panose="020F0502020204030204" pitchFamily="34" charset="0"/>
                <a:cs typeface="Calibri" panose="020F0502020204030204" pitchFamily="34" charset="0"/>
              </a:rPr>
              <a:t>Ocenění nejlepších čtenářů </a:t>
            </a:r>
            <a:r>
              <a:rPr lang="cs-CZ" sz="1800" dirty="0">
                <a:effectLst/>
                <a:latin typeface="Calibri" panose="020F0502020204030204" pitchFamily="34" charset="0"/>
                <a:ea typeface="Calibri" panose="020F0502020204030204" pitchFamily="34" charset="0"/>
                <a:cs typeface="Calibri" panose="020F0502020204030204" pitchFamily="34" charset="0"/>
              </a:rPr>
              <a:t>z každé třídy, které  proběhne vždy</a:t>
            </a:r>
            <a:r>
              <a:rPr lang="cs-CZ" sz="1800" b="1" dirty="0">
                <a:effectLst/>
                <a:latin typeface="Calibri" panose="020F0502020204030204" pitchFamily="34" charset="0"/>
                <a:ea typeface="Calibri" panose="020F0502020204030204" pitchFamily="34" charset="0"/>
                <a:cs typeface="Calibri" panose="020F0502020204030204" pitchFamily="34" charset="0"/>
              </a:rPr>
              <a:t>  </a:t>
            </a:r>
            <a:r>
              <a:rPr lang="cs-CZ" sz="1800" dirty="0">
                <a:effectLst/>
                <a:latin typeface="Calibri" panose="020F0502020204030204" pitchFamily="34" charset="0"/>
                <a:ea typeface="Calibri" panose="020F0502020204030204" pitchFamily="34" charset="0"/>
                <a:cs typeface="Calibri" panose="020F0502020204030204" pitchFamily="34" charset="0"/>
              </a:rPr>
              <a:t>na konci každého školního roku v prostorách knihovny. Nejlepšího čtenáře ze třídy vybere pedagog, který s dětmi celý školní rok pracuje, je zodpovědný za půjčování knih ve třídě a  který může relevantně vyhodnotit aktivitu a zájem malých čtenářů a jejich rodin. Ocenění se bude za příznivého počasí předávat na Radničním dvoře za knihovnou a sejdou se při něm čtenáři ze všech škol a jejich pedagogové, rodiče </a:t>
            </a:r>
            <a:br>
              <a:rPr lang="cs-CZ" sz="1800" dirty="0">
                <a:effectLst/>
                <a:latin typeface="Calibri" panose="020F0502020204030204" pitchFamily="34" charset="0"/>
                <a:ea typeface="Calibri" panose="020F0502020204030204" pitchFamily="34" charset="0"/>
                <a:cs typeface="Calibri" panose="020F0502020204030204" pitchFamily="34" charset="0"/>
              </a:rPr>
            </a:br>
            <a:r>
              <a:rPr lang="cs-CZ" sz="1800" dirty="0">
                <a:effectLst/>
                <a:latin typeface="Calibri" panose="020F0502020204030204" pitchFamily="34" charset="0"/>
                <a:ea typeface="Calibri" panose="020F0502020204030204" pitchFamily="34" charset="0"/>
                <a:cs typeface="Calibri" panose="020F0502020204030204" pitchFamily="34" charset="0"/>
              </a:rPr>
              <a:t>a rodinní příslušníci.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56450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352001"/>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1 ) Spolupráce škol s Městskou knihovnou Litomyšl </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effectLst/>
                <a:latin typeface="Calibri" panose="020F0502020204030204" pitchFamily="34" charset="0"/>
                <a:ea typeface="Calibri" panose="020F0502020204030204" pitchFamily="34" charset="0"/>
                <a:cs typeface="Calibri" panose="020F0502020204030204" pitchFamily="34" charset="0"/>
              </a:rPr>
              <a:t>1.3.1.B.2: </a:t>
            </a:r>
            <a:r>
              <a:rPr lang="cs-CZ" sz="3100" b="1" dirty="0">
                <a:latin typeface="Calibri" panose="020F0502020204030204" pitchFamily="34" charset="0"/>
                <a:cs typeface="Calibri" panose="020F0502020204030204" pitchFamily="34" charset="0"/>
              </a:rPr>
              <a:t>Besedy se spisovateli v městské knihovně</a:t>
            </a: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a:bodyPr>
          <a:lstStyle/>
          <a:p>
            <a:pPr algn="just">
              <a:lnSpc>
                <a:spcPts val="1800"/>
              </a:lnSpc>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Jedná se o formu </a:t>
            </a:r>
            <a:r>
              <a:rPr lang="cs-CZ" sz="1800" b="1" dirty="0">
                <a:effectLst/>
                <a:latin typeface="Calibri" panose="020F0502020204030204" pitchFamily="34" charset="0"/>
                <a:ea typeface="Calibri" panose="020F0502020204030204" pitchFamily="34" charset="0"/>
                <a:cs typeface="Calibri" panose="020F0502020204030204" pitchFamily="34" charset="0"/>
              </a:rPr>
              <a:t>podpory aktivního čtenářství</a:t>
            </a:r>
            <a:r>
              <a:rPr lang="cs-CZ" sz="1800" dirty="0">
                <a:effectLst/>
                <a:latin typeface="Calibri" panose="020F0502020204030204" pitchFamily="34" charset="0"/>
                <a:ea typeface="Calibri" panose="020F0502020204030204" pitchFamily="34" charset="0"/>
                <a:cs typeface="Calibri" panose="020F0502020204030204" pitchFamily="34" charset="0"/>
              </a:rPr>
              <a:t> – „zážitkového čtení“ a výuku mimo třídu prostřednictvím realizace konkrétního programu knihovny, který podporuje motivaci ke čtení jak dětí a žáků, ale také jejich rodičů a  také tvůrčí psaní a čtení doma. </a:t>
            </a:r>
          </a:p>
          <a:p>
            <a:pPr algn="just">
              <a:lnSpc>
                <a:spcPts val="1800"/>
              </a:lnSpc>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 Městská knihovna uspořádá šestkrát ročně besedy s oblíbenými dětskými spisovateli. Osobní setkání se spisovatelem je pro děti velkou motivací ke čtení. Workshopy pro druhý stupeň budou zaměřeny  i na tvůrčí psaní, terapeutické psaní deníku apod. </a:t>
            </a:r>
          </a:p>
          <a:p>
            <a:pPr algn="just">
              <a:lnSpc>
                <a:spcPts val="1800"/>
              </a:lnSpc>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Tato setkání tak podpoří nejen čtenářskou gramotnost, ale i sociální, duchovní a emocionální potenciál zúčastněných. Besedy a workshopy proběhnou v inspirativním prostředí knihovny i ve venkovním prostředí Radničního dvorku  za knihovnou. </a:t>
            </a:r>
          </a:p>
          <a:p>
            <a:pPr algn="just">
              <a:lnSpc>
                <a:spcPts val="1800"/>
              </a:lnSpc>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Programů se zúčastní nejen žáci a pedagogové, ale i rodiče dětí. Pro přítomné pedagogy se jedná </a:t>
            </a:r>
            <a:br>
              <a:rPr lang="cs-CZ" sz="1800" dirty="0">
                <a:effectLst/>
                <a:latin typeface="Calibri" panose="020F0502020204030204" pitchFamily="34" charset="0"/>
                <a:ea typeface="Calibri" panose="020F0502020204030204" pitchFamily="34" charset="0"/>
                <a:cs typeface="Calibri" panose="020F0502020204030204" pitchFamily="34" charset="0"/>
              </a:rPr>
            </a:br>
            <a:r>
              <a:rPr lang="cs-CZ" sz="1800" dirty="0">
                <a:effectLst/>
                <a:latin typeface="Calibri" panose="020F0502020204030204" pitchFamily="34" charset="0"/>
                <a:ea typeface="Calibri" panose="020F0502020204030204" pitchFamily="34" charset="0"/>
                <a:cs typeface="Calibri" panose="020F0502020204030204" pitchFamily="34" charset="0"/>
              </a:rPr>
              <a:t>o zážitkovou pedagogiku a propojování formálního a neformálního vzdělávání.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138245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629403"/>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1 ) Spolupráce škol s Městskou knihovnou Litomyšl </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effectLst/>
                <a:latin typeface="Calibri" panose="020F0502020204030204" pitchFamily="34" charset="0"/>
                <a:ea typeface="Calibri" panose="020F0502020204030204" pitchFamily="34" charset="0"/>
                <a:cs typeface="Calibri" panose="020F0502020204030204" pitchFamily="34" charset="0"/>
              </a:rPr>
              <a:t>1.3.1.B.3</a:t>
            </a:r>
            <a:r>
              <a:rPr lang="cs-CZ" sz="3100" b="1" dirty="0">
                <a:latin typeface="Calibri" panose="020F0502020204030204" pitchFamily="34" charset="0"/>
                <a:cs typeface="Calibri" panose="020F0502020204030204" pitchFamily="34" charset="0"/>
              </a:rPr>
              <a:t>: Balíček knih na míru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fontScale="92500" lnSpcReduction="20000"/>
          </a:bodyPr>
          <a:lstStyle/>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cs typeface="Calibri" panose="020F0502020204030204" pitchFamily="34" charset="0"/>
              </a:rPr>
              <a:t>Jedná se  o formu </a:t>
            </a:r>
            <a:r>
              <a:rPr lang="cs-CZ" sz="1800" b="1" dirty="0">
                <a:effectLst/>
                <a:latin typeface="Calibri" panose="020F0502020204030204" pitchFamily="34" charset="0"/>
                <a:ea typeface="Calibri" panose="020F0502020204030204" pitchFamily="34" charset="0"/>
                <a:cs typeface="Calibri" panose="020F0502020204030204" pitchFamily="34" charset="0"/>
              </a:rPr>
              <a:t>podpory aktivního čtenářství</a:t>
            </a:r>
            <a:r>
              <a:rPr lang="cs-CZ" sz="1800" dirty="0">
                <a:effectLst/>
                <a:latin typeface="Calibri" panose="020F0502020204030204" pitchFamily="34" charset="0"/>
                <a:ea typeface="Calibri" panose="020F0502020204030204" pitchFamily="34" charset="0"/>
                <a:cs typeface="Calibri" panose="020F0502020204030204" pitchFamily="34" charset="0"/>
              </a:rPr>
              <a:t>  prostřednictvím programu  knihovny zaměřeného na podporu škol ve výběru a doporučování knih pro různé věkové skupiny. Tato aktivita je určena pro pedagogy MŠ, ZŠ a ŠD. </a:t>
            </a:r>
            <a:r>
              <a:rPr lang="cs-CZ" sz="1800" dirty="0">
                <a:effectLst/>
                <a:latin typeface="Calibri" panose="020F0502020204030204" pitchFamily="34" charset="0"/>
                <a:ea typeface="Times New Roman" panose="02020603050405020304" pitchFamily="18" charset="0"/>
                <a:cs typeface="Calibri" panose="020F0502020204030204" pitchFamily="34" charset="0"/>
              </a:rPr>
              <a:t>Program je zacílen na pedagogy a na všechny děti a žáky, tedy na ty nadané i ty se SVP. Program zvyšuje motivaci a zájem dětí o čtení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Pedagog ve spolupráci s knihovnou projedná požadavky na  přípravu knih (na balíčky), které budou připraveny na daná témata vztahující se plánu učiva (např. Zvířátka na podzim, Povolání, Gotika, Ochrana přírody, Vánoce atd.) Knihovnice požadované a projednané složení balíčku knih připraví k vyzvednutí na určité datum. Tematické balíčky budou půjčeny na jeden měsíc nebo dle potřeb pedagoga a poslouží tak jemu při dané výuce jako doplnění pomůcek a informací. Dostanou se také do rukou dětí zkoumajících dané téma, což významně podpoří gramotnost žáků jednotlivých škol a spolupráci s pedagogy. Aktivita bude probíhat v průběhu celého projektu dle požadavků pedagogů. </a:t>
            </a:r>
            <a:r>
              <a:rPr lang="cs-CZ" sz="1800" dirty="0">
                <a:effectLst/>
                <a:latin typeface="Calibri" panose="020F0502020204030204" pitchFamily="34" charset="0"/>
                <a:ea typeface="Times New Roman" panose="02020603050405020304" pitchFamily="18" charset="0"/>
                <a:cs typeface="Calibri" panose="020F0502020204030204" pitchFamily="34" charset="0"/>
              </a:rPr>
              <a:t>Podpora pedagogů spočívá v jejich přímé účasti na realizaci programu a tím v čerpání zkušeností s inovující metodou, které má dopad do výuky.   </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404092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1896531"/>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1 ) Spolupráce škol s Městskou knihovnou Litomyšl </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effectLst/>
                <a:latin typeface="Calibri" panose="020F0502020204030204" pitchFamily="34" charset="0"/>
                <a:ea typeface="Calibri" panose="020F0502020204030204" pitchFamily="34" charset="0"/>
                <a:cs typeface="Calibri" panose="020F0502020204030204" pitchFamily="34" charset="0"/>
              </a:rPr>
              <a:t>1.3.1.B.4</a:t>
            </a:r>
            <a:r>
              <a:rPr lang="cs-CZ" sz="3100" b="1" dirty="0">
                <a:latin typeface="Calibri" panose="020F0502020204030204" pitchFamily="34" charset="0"/>
                <a:cs typeface="Calibri" panose="020F0502020204030204" pitchFamily="34" charset="0"/>
              </a:rPr>
              <a:t>: Deskohraní“ v knihovně: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a:bodyPr>
          <a:lstStyle/>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rPr>
              <a:t>Jedná se o podporu týmové práce žáků prostřednictvím realizace programu  zaměřeného </a:t>
            </a:r>
            <a:r>
              <a:rPr lang="cs-CZ" sz="1800" b="1" dirty="0">
                <a:effectLst/>
                <a:latin typeface="Calibri" panose="020F0502020204030204" pitchFamily="34" charset="0"/>
                <a:ea typeface="Calibri" panose="020F0502020204030204" pitchFamily="34" charset="0"/>
              </a:rPr>
              <a:t>na týmovou hru</a:t>
            </a:r>
            <a:r>
              <a:rPr lang="cs-CZ" sz="1800" dirty="0">
                <a:effectLst/>
                <a:latin typeface="Calibri" panose="020F0502020204030204" pitchFamily="34" charset="0"/>
                <a:ea typeface="Calibri" panose="020F0502020204030204" pitchFamily="34" charset="0"/>
              </a:rPr>
              <a:t> pro žáky různých škol. </a:t>
            </a: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rPr>
              <a:t>Městská knihovna ve spolupráci se školami zrealizuje lekce pro skupiny dětí z MŠ, ZŠ i ŠD.  Lekce, které proběhnou prostřednictvím „Deskových her“  budou  absolvovat sestavené týmy ze  škol, budou probíhat v knihovně a zaměří se na rozvoj čtenářské a matematické gramotnosti, rozvoj logického myšlení a posílení sociální inteligence. Téma deskových her si určí pedagog v komunikaci s knihovnou. </a:t>
            </a: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rPr>
              <a:t>Aktivita bude probíhat v průběhu celého projektu dle požadavků zapojených škol. Knihovna do této aktivity zapojí i 250 ks her, které má nyní ve svém fondu. Pro přítomné pedagogy se jedná </a:t>
            </a:r>
            <a:br>
              <a:rPr lang="cs-CZ" sz="1800" dirty="0">
                <a:effectLst/>
                <a:latin typeface="Calibri" panose="020F0502020204030204" pitchFamily="34" charset="0"/>
                <a:ea typeface="Calibri" panose="020F0502020204030204" pitchFamily="34" charset="0"/>
              </a:rPr>
            </a:br>
            <a:r>
              <a:rPr lang="cs-CZ" sz="1800" dirty="0">
                <a:effectLst/>
                <a:latin typeface="Calibri" panose="020F0502020204030204" pitchFamily="34" charset="0"/>
                <a:ea typeface="Calibri" panose="020F0502020204030204" pitchFamily="34" charset="0"/>
              </a:rPr>
              <a:t>o zážitkovou pedagogiku a propojování formálního a neformálního vzdělávání</a:t>
            </a:r>
            <a:endParaRPr lang="cs-CZ" dirty="0"/>
          </a:p>
        </p:txBody>
      </p:sp>
    </p:spTree>
    <p:extLst>
      <p:ext uri="{BB962C8B-B14F-4D97-AF65-F5344CB8AC3E}">
        <p14:creationId xmlns:p14="http://schemas.microsoft.com/office/powerpoint/2010/main" val="324306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2125133"/>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2) Spolupráce škol se Základní uměleckou školou Litomyšl</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latin typeface="Calibri" panose="020F0502020204030204" pitchFamily="34" charset="0"/>
                <a:cs typeface="Calibri" panose="020F0502020204030204" pitchFamily="34" charset="0"/>
              </a:rPr>
              <a:t>1.3.1.C.1: Dílna dramatického ztvárnění </a:t>
            </a:r>
            <a:br>
              <a:rPr lang="cs-CZ" sz="1800" dirty="0">
                <a:effectLst/>
                <a:latin typeface="Times New Roman" panose="02020603050405020304" pitchFamily="18" charset="0"/>
                <a:ea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a:bodyPr>
          <a:lstStyle/>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rPr>
              <a:t>Jedná se o pracovní vzdělávací workshop prostřednictvím hry jako základní metody implementace osobnostně orientovaného modelu v kontextu 21. století a o týmovou spolupráci dětí a žáků. </a:t>
            </a:r>
          </a:p>
          <a:p>
            <a:pPr algn="just">
              <a:lnSpc>
                <a:spcPts val="1800"/>
              </a:lnSpc>
              <a:spcAft>
                <a:spcPts val="600"/>
              </a:spcAft>
              <a:tabLst>
                <a:tab pos="5581015" algn="l"/>
              </a:tabLst>
            </a:pPr>
            <a:r>
              <a:rPr lang="cs-CZ" sz="1800" dirty="0">
                <a:effectLst/>
                <a:latin typeface="Calibri" panose="020F0502020204030204" pitchFamily="34" charset="0"/>
                <a:ea typeface="Calibri" panose="020F0502020204030204" pitchFamily="34" charset="0"/>
              </a:rPr>
              <a:t>Cílem tvořivých dílen dramatického ztvárnění je získávání nových zkušeností a dovedností dětí v oblasti pohybové paměti a inteligence pomocí uvědomování si vlastního těla, jeho prožitku při rytmických, tvořivých činnostech, podporujících přirozenou hravost, pružnost, neverbální komunikaci ve dvojicích i ve skupině. Propojení práce s četbou, hudbou, dechem, hlasem, s doprovodem živé klavírní korepetice, možností využití rekvizit i kostýmu při krátké závěrečné improvizační tematické torbě. </a:t>
            </a:r>
          </a:p>
          <a:p>
            <a:pPr algn="just">
              <a:lnSpc>
                <a:spcPts val="1800"/>
              </a:lnSpc>
              <a:tabLst>
                <a:tab pos="5581015" algn="l"/>
              </a:tabLst>
            </a:pPr>
            <a:r>
              <a:rPr lang="cs-CZ" sz="1800" dirty="0">
                <a:effectLst/>
                <a:latin typeface="Calibri" panose="020F0502020204030204" pitchFamily="34" charset="0"/>
                <a:ea typeface="Times New Roman" panose="02020603050405020304" pitchFamily="18" charset="0"/>
                <a:cs typeface="Calibri" panose="020F0502020204030204" pitchFamily="34" charset="0"/>
              </a:rPr>
              <a:t>Přítomný  pedagogický pracovník se  naučí nové metody a techniky, které zařadí do běžného programu třídy, aby docházelo ke zlepšování vyjadřovacích schopností dětí a žáků.</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103041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2125133"/>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2) Spolupráce škol se Základní uměleckou školou Litomyšl</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latin typeface="Calibri" panose="020F0502020204030204" pitchFamily="34" charset="0"/>
                <a:cs typeface="Calibri" panose="020F0502020204030204" pitchFamily="34" charset="0"/>
              </a:rPr>
              <a:t>1.3.1.C.2: Svět divadla  </a:t>
            </a:r>
            <a:br>
              <a:rPr lang="cs-CZ" sz="1800" dirty="0">
                <a:effectLst/>
                <a:latin typeface="Times New Roman" panose="02020603050405020304" pitchFamily="18" charset="0"/>
                <a:ea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a:bodyPr>
          <a:lstStyle/>
          <a:p>
            <a:pPr algn="just">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Jedná se o pracovní vzdělávací workshop uskutečněný moderní metodou - divadlo hrané dětmi/žáky jako nástroj osobnostně sociálního rozvoje a metoda vzdělávání a týmová spolupráce dětí a žáků. Dílny budou vycházet ze čtenářských zkušeností a zážitků dětí a budou postaveny na tvořivé hře, jejímž prostřednictvím si žáci rozvíjejí pohybové, mluvní, herecké, slovesné, hudební </a:t>
            </a:r>
            <a:br>
              <a:rPr lang="cs-CZ" sz="1800" dirty="0">
                <a:effectLst/>
                <a:latin typeface="Calibri" panose="020F0502020204030204" pitchFamily="34" charset="0"/>
                <a:ea typeface="Calibri" panose="020F0502020204030204" pitchFamily="34" charset="0"/>
                <a:cs typeface="Calibri" panose="020F0502020204030204" pitchFamily="34" charset="0"/>
              </a:rPr>
            </a:br>
            <a:r>
              <a:rPr lang="cs-CZ" sz="1800" dirty="0">
                <a:effectLst/>
                <a:latin typeface="Calibri" panose="020F0502020204030204" pitchFamily="34" charset="0"/>
                <a:ea typeface="Calibri" panose="020F0502020204030204" pitchFamily="34" charset="0"/>
                <a:cs typeface="Calibri" panose="020F0502020204030204" pitchFamily="34" charset="0"/>
              </a:rPr>
              <a:t>i výtvarné schopnosti. </a:t>
            </a:r>
          </a:p>
          <a:p>
            <a:pPr algn="just">
              <a:spcBef>
                <a:spcPts val="600"/>
              </a:spcBef>
              <a:spcAft>
                <a:spcPts val="600"/>
              </a:spcAft>
            </a:pPr>
            <a:r>
              <a:rPr lang="cs-CZ" sz="1800" dirty="0">
                <a:latin typeface="Calibri" panose="020F0502020204030204" pitchFamily="34" charset="0"/>
                <a:ea typeface="Calibri" panose="020F0502020204030204" pitchFamily="34" charset="0"/>
                <a:cs typeface="Calibri" panose="020F0502020204030204" pitchFamily="34" charset="0"/>
              </a:rPr>
              <a:t>Dětí se u</a:t>
            </a:r>
            <a:r>
              <a:rPr lang="cs-CZ" sz="1800" dirty="0">
                <a:effectLst/>
                <a:latin typeface="Calibri" panose="020F0502020204030204" pitchFamily="34" charset="0"/>
                <a:ea typeface="Calibri" panose="020F0502020204030204" pitchFamily="34" charset="0"/>
                <a:cs typeface="Calibri" panose="020F0502020204030204" pitchFamily="34" charset="0"/>
              </a:rPr>
              <a:t>čí se vnímat druhé, vzájemně spolupracovat, spolutvořit s ostatními ve skupině a přijímat nové zkušenosti a vědomosti.</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p>
          <a:p>
            <a:pPr algn="just">
              <a:spcBef>
                <a:spcPts val="600"/>
              </a:spcBef>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Přítomný  pedagogický pracovník se  naučí nové metody a techniky, které zařadí do běžného programu třídy, aby docházelo ke zlepšování vyjadřovacích schopností dětí a žáků.</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126876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5CEDF-DBEA-382A-4102-16CD4E258660}"/>
              </a:ext>
            </a:extLst>
          </p:cNvPr>
          <p:cNvSpPr>
            <a:spLocks noGrp="1"/>
          </p:cNvSpPr>
          <p:nvPr>
            <p:ph type="title"/>
          </p:nvPr>
        </p:nvSpPr>
        <p:spPr>
          <a:xfrm>
            <a:off x="1295402" y="2125133"/>
            <a:ext cx="9601196" cy="1303867"/>
          </a:xfrm>
        </p:spPr>
        <p:txBody>
          <a:bodyPr>
            <a:normAutofit fontScale="90000"/>
          </a:bodyPr>
          <a:lstStyle/>
          <a:p>
            <a:r>
              <a:rPr lang="cs-CZ" sz="3100" b="1" dirty="0">
                <a:effectLst/>
                <a:latin typeface="Calibri" panose="020F0502020204030204" pitchFamily="34" charset="0"/>
                <a:ea typeface="Times New Roman" panose="02020603050405020304" pitchFamily="18" charset="0"/>
                <a:cs typeface="Calibri" panose="020F0502020204030204" pitchFamily="34" charset="0"/>
              </a:rPr>
              <a:t>2) Spolupráce škol se Základní uměleckou školou Litomyšl</a:t>
            </a:r>
            <a:br>
              <a:rPr lang="cs-CZ" sz="3100" b="1" dirty="0">
                <a:effectLst/>
                <a:latin typeface="Calibri" panose="020F0502020204030204" pitchFamily="34" charset="0"/>
                <a:ea typeface="Times New Roman" panose="02020603050405020304" pitchFamily="18" charset="0"/>
                <a:cs typeface="Calibri" panose="020F0502020204030204" pitchFamily="34" charset="0"/>
              </a:rPr>
            </a:br>
            <a:r>
              <a:rPr lang="cs-CZ" sz="3100" b="1" dirty="0">
                <a:effectLst/>
                <a:latin typeface="Calibri" panose="020F0502020204030204" pitchFamily="34" charset="0"/>
                <a:ea typeface="Times New Roman" panose="02020603050405020304" pitchFamily="18" charset="0"/>
                <a:cs typeface="Calibri" panose="020F0502020204030204" pitchFamily="34" charset="0"/>
              </a:rPr>
              <a:t>program </a:t>
            </a:r>
            <a:r>
              <a:rPr lang="cs-CZ" sz="3100" b="1" dirty="0">
                <a:latin typeface="Calibri" panose="020F0502020204030204" pitchFamily="34" charset="0"/>
                <a:cs typeface="Calibri" panose="020F0502020204030204" pitchFamily="34" charset="0"/>
              </a:rPr>
              <a:t>1.3.1.C.3: Svět  keramiky  </a:t>
            </a:r>
            <a:br>
              <a:rPr lang="cs-CZ" sz="1800" dirty="0">
                <a:effectLst/>
                <a:latin typeface="Times New Roman" panose="02020603050405020304" pitchFamily="18" charset="0"/>
                <a:ea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r>
              <a:rPr lang="cs-CZ" sz="3100" b="1" dirty="0">
                <a:latin typeface="Calibri" panose="020F0502020204030204" pitchFamily="34" charset="0"/>
                <a:cs typeface="Calibri" panose="020F0502020204030204" pitchFamily="34"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4400" dirty="0">
                <a:effectLst/>
                <a:latin typeface="Calibri" panose="020F0502020204030204" pitchFamily="34" charset="0"/>
                <a:ea typeface="Calibri" panose="020F0502020204030204" pitchFamily="34" charset="0"/>
                <a:cs typeface="Arial" panose="020B0604020202020204" pitchFamily="34" charset="0"/>
              </a:rPr>
            </a:br>
            <a:endParaRPr lang="cs-CZ" dirty="0"/>
          </a:p>
        </p:txBody>
      </p:sp>
      <p:sp>
        <p:nvSpPr>
          <p:cNvPr id="3" name="Zástupný obsah 2">
            <a:extLst>
              <a:ext uri="{FF2B5EF4-FFF2-40B4-BE49-F238E27FC236}">
                <a16:creationId xmlns:a16="http://schemas.microsoft.com/office/drawing/2014/main" id="{B1789051-449F-B826-FD96-25A8F65E2259}"/>
              </a:ext>
            </a:extLst>
          </p:cNvPr>
          <p:cNvSpPr>
            <a:spLocks noGrp="1"/>
          </p:cNvSpPr>
          <p:nvPr>
            <p:ph idx="1"/>
          </p:nvPr>
        </p:nvSpPr>
        <p:spPr>
          <a:xfrm>
            <a:off x="1295402" y="2443916"/>
            <a:ext cx="9601196" cy="3318936"/>
          </a:xfrm>
        </p:spPr>
        <p:txBody>
          <a:bodyPr>
            <a:normAutofit/>
          </a:bodyPr>
          <a:lstStyle/>
          <a:p>
            <a:pPr algn="just">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Jedná se o pracovní vzdělávací workshop uskutečněný moderní metodu projektového vyučování – zaměření na produkt, kooperativní vyučování – řešení úkolů a projektů v týmech  a výuku mimo třídu. </a:t>
            </a:r>
          </a:p>
          <a:p>
            <a:pPr algn="just">
              <a:spcBef>
                <a:spcPts val="600"/>
              </a:spcBef>
              <a:spcAft>
                <a:spcPts val="600"/>
              </a:spcAft>
            </a:pPr>
            <a:r>
              <a:rPr lang="cs-CZ" sz="1800" dirty="0">
                <a:effectLst/>
                <a:latin typeface="Calibri" panose="020F0502020204030204" pitchFamily="34" charset="0"/>
                <a:ea typeface="Calibri" panose="020F0502020204030204" pitchFamily="34" charset="0"/>
                <a:cs typeface="Calibri" panose="020F0502020204030204" pitchFamily="34" charset="0"/>
              </a:rPr>
              <a:t>Prostřednictvím dílny světu keramiky budou děti podpořeny v rozvoji čtenářské  gramotnosti a následně se naučí prostřednictvím keramických činnostmi poznávat  hodnotu tradičních řemesel, naučí se pracovat s hlínou, manipulovat s nářadím a nejrůznějšími materiály. Zvládnou techniky </a:t>
            </a:r>
            <a:r>
              <a:rPr lang="cs-CZ" sz="1800" dirty="0" err="1">
                <a:effectLst/>
                <a:latin typeface="Calibri" panose="020F0502020204030204" pitchFamily="34" charset="0"/>
                <a:ea typeface="Calibri" panose="020F0502020204030204" pitchFamily="34" charset="0"/>
                <a:cs typeface="Calibri" panose="020F0502020204030204" pitchFamily="34" charset="0"/>
              </a:rPr>
              <a:t>dozdobování</a:t>
            </a:r>
            <a:r>
              <a:rPr lang="cs-CZ" sz="1800" dirty="0">
                <a:effectLst/>
                <a:latin typeface="Calibri" panose="020F0502020204030204" pitchFamily="34" charset="0"/>
                <a:ea typeface="Calibri" panose="020F0502020204030204" pitchFamily="34" charset="0"/>
                <a:cs typeface="Calibri" panose="020F0502020204030204" pitchFamily="34" charset="0"/>
              </a:rPr>
              <a:t> a odnesou si cenné praktické zkušenosti v polytechnickém vzdělávání. </a:t>
            </a:r>
          </a:p>
          <a:p>
            <a:pPr algn="just">
              <a:spcBef>
                <a:spcPts val="600"/>
              </a:spcBef>
              <a:spcAft>
                <a:spcPts val="6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Přítomný  pedagogický pracovník se  naučí nové metody a techniky, které zařadí do běžného programu třídy, aby docházelo ke zlepšování manuální zručnosti dětí a žáků.</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ts val="1800"/>
              </a:lnSpc>
              <a:spcAft>
                <a:spcPts val="600"/>
              </a:spcAft>
              <a:tabLst>
                <a:tab pos="5581015" algn="l"/>
              </a:tabLst>
            </a:pPr>
            <a:endParaRPr lang="cs-CZ" dirty="0"/>
          </a:p>
        </p:txBody>
      </p:sp>
    </p:spTree>
    <p:extLst>
      <p:ext uri="{BB962C8B-B14F-4D97-AF65-F5344CB8AC3E}">
        <p14:creationId xmlns:p14="http://schemas.microsoft.com/office/powerpoint/2010/main" val="2549654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TM02900743[[fn=Organika]]</Template>
  <TotalTime>60</TotalTime>
  <Words>3160</Words>
  <Application>Microsoft Office PowerPoint</Application>
  <PresentationFormat>Širokoúhlá obrazovka</PresentationFormat>
  <Paragraphs>85</Paragraphs>
  <Slides>18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Garamond</vt:lpstr>
      <vt:lpstr>Times New Roman</vt:lpstr>
      <vt:lpstr>Wingdings</vt:lpstr>
      <vt:lpstr>Organika</vt:lpstr>
      <vt:lpstr>Přehled implementačních aktivit </vt:lpstr>
      <vt:lpstr>Základní přehled</vt:lpstr>
      <vt:lpstr>1 ) Spolupráce škol s Městskou knihovnou Litomyšl  program 1.3.1.B.1: Putování knih napříč regionem  </vt:lpstr>
      <vt:lpstr>1 ) Spolupráce škol s Městskou knihovnou Litomyšl  program 1.3.1.B.2: Besedy se spisovateli v městské knihovně </vt:lpstr>
      <vt:lpstr>1 ) Spolupráce škol s Městskou knihovnou Litomyšl  program 1.3.1.B.3: Balíček knih na míru    </vt:lpstr>
      <vt:lpstr>1 ) Spolupráce škol s Městskou knihovnou Litomyšl  program 1.3.1.B.4: Deskohraní“ v knihovně:       </vt:lpstr>
      <vt:lpstr>2) Spolupráce škol se Základní uměleckou školou Litomyšl program 1.3.1.C.1: Dílna dramatického ztvárnění  :       </vt:lpstr>
      <vt:lpstr>2) Spolupráce škol se Základní uměleckou školou Litomyšl program 1.3.1.C.2: Svět divadla   :       </vt:lpstr>
      <vt:lpstr>2) Spolupráce škol se Základní uměleckou školou Litomyšl program 1.3.1.C.3: Svět  keramiky   :       </vt:lpstr>
      <vt:lpstr>3) Spolupráce škol s Městskou galerií Litomyšl prostřednictvím programu – MGLab  program 1.7.1.B.1: Vzdělávací workshopy  :       </vt:lpstr>
      <vt:lpstr>3) Spolupráce škol s Městskou galerií Litomyšl prostřednictvím programu – MGLab  program 1.7.1.B.2: Kroužek animace       </vt:lpstr>
      <vt:lpstr>4) Spolupráce škol se Střediskem volného času Litomyšl program: Klub neformálního základního vzdělávání     </vt:lpstr>
      <vt:lpstr>5) Exkurze pro žáky a pedagogy s cílem zlepšení kvality vzdělávání ve školách program 1.7.1.C: Exkurze na přírodovědná a technická pracoviště a do vědeckých center       </vt:lpstr>
      <vt:lpstr>5) Exkurze pro žáky a pedagogy s cílem zlepšení kvality vzdělávání ve školách program 1.3.1.E: Exkurze pro podporu rozvoje ČG        </vt:lpstr>
      <vt:lpstr>6) Inspirativní výjezdy pro ředitele a pedagogické pracovníky zapojených škol        </vt:lpstr>
      <vt:lpstr>7) Kabinetky LIT - spolupráce aktérů ve vzdělávání prostřednictvím výměny zkušeností a nového poznání        </vt:lpstr>
      <vt:lpstr>8)  Společné vzdělávání s využitím moderních didaktických forem  poznání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Přehled implementačních aktivit</dc:title>
  <dc:creator>Naděžda Klvaňova</dc:creator>
  <cp:lastModifiedBy>Naděžda Klvaňova</cp:lastModifiedBy>
  <cp:revision>35</cp:revision>
  <dcterms:created xsi:type="dcterms:W3CDTF">2024-01-18T13:23:47Z</dcterms:created>
  <dcterms:modified xsi:type="dcterms:W3CDTF">2024-01-18T14:25:24Z</dcterms:modified>
</cp:coreProperties>
</file>