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A736D-FF96-4F9A-84E6-CEF4DF89D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1606480-29DD-4B9F-93D9-022B3B648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83FAD1-D851-492D-BF61-E810EAE0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007D20-0DFD-4873-B87D-D7204CC8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9EC045-63E8-420F-B2C9-43FBAA9D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12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7EED4-B2B5-49A2-AEBB-0C17A57E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9B93A5-CE28-4F8D-B503-C721DCC705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0B613E-1B7D-48F6-BB0A-CCF2AEEB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D1480D-9E5A-4A6E-8E78-149407E97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F7455C-12FC-4DD1-99D4-5795C543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82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E6D8EE-060F-4CA4-875D-9C492AC8B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50876CB-732A-4D57-B70E-856BD33B5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C390E4-3459-4AE1-9C74-C1EBAEEE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8FB113-275A-45DD-A2E8-841A36F6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1864C2-831B-48D4-9498-71CB21E2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07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7DDBF-D4FA-469D-81B1-7D9CD456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F99A5-E59B-46B8-A785-8BBDE4E5D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5FB2DE-AE6F-4070-A556-8D034D08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E7DEF6-D746-46E6-AB28-26819323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1252C3-3A03-4B74-B346-F4260857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8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DF4D1-0452-4422-AAC5-8118042FA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A103E1-83A0-4851-96B6-63EDC4B61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39E15-A7D7-462E-BD64-882711AF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823579-BAC4-4196-9CEB-8CE8DCA1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066A96-8DC6-4032-B501-F14C61AF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68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0BD47-8F2C-4235-B383-B627991B7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6CB65-6458-446E-8610-6D689F448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D50513-2722-4BBB-A1F1-F306EF8D2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42DB4A-D352-4388-A295-3FBC9916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97D9AB-CD05-4FE4-AF4B-AAD10188A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8384B2-584C-40F7-8453-B3692401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433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5A0086-FA39-4230-B5A9-C002E2EA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9E630A-0B16-4DA7-BDB3-B449C75A6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90841A6-1E10-4265-A6FF-181CCC81F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C07017-34A3-44A2-B4B4-4F289FB28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F96883-CC9C-4469-ABED-600DBE4EC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F1928C0-646C-4299-9F3F-87F3EB85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0890467-E9C3-4BC1-8C79-850FF49A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E32E37-C2D9-4B68-B08D-C7796107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61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F295C-05B5-4771-AD2D-9A2FCA3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8F42768-D592-4B54-962A-5BCB4D44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0944FD-2EF2-4B73-94A9-7517F25F4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C965DAC-9C39-45D4-937B-66E8C67D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35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8726F24-1162-4051-9171-4DEE6909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A14033-5E37-426E-926C-EC86A7BE2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77F7E4-FB40-45FA-915D-D8AD28C9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92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EB596-900C-4D1B-8B34-3FD23A36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2B82BA-19DB-4ADC-82AC-E8A030485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3CE0BBB-6642-49FD-8BC9-2F6254443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CF5A87-B85B-4CC4-A4FF-9C9843AC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C7FC9D-BEDE-4291-B1AC-3558F15C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C429F82-070E-45B7-89B5-7003520DF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68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B03E3-7478-45F2-88FA-A48DB7AB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2CA7386-959C-4BC9-813B-D5BCEA039D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B2067-3D80-409D-A326-786807AC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EB55C-AD2A-436A-B18C-85C85CEC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99597C-685D-43B6-92CC-247DC2E7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A36627-FA1A-4E22-8F90-397FB6914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49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5F974F-09CC-4504-BAE4-AA96FE597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0C8F30-2FC8-48F7-BFDD-EDBC40EB1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CFB03A-7E6D-4E74-8A3C-C70408155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722BB-340C-4CBF-81C7-4EF0B50142F5}" type="datetimeFigureOut">
              <a:rPr lang="cs-CZ" smtClean="0"/>
              <a:pPr/>
              <a:t>07.04.2022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DD8D15-01FD-4C01-BBC4-F91B08AB6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7BF502-A9DA-4A90-850F-5067429C1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4AE5C-E880-4AC9-ADE8-70A5B30167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1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aplikac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C6492-41F6-430C-B74E-591B08476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dirty="0" err="1"/>
              <a:t>Pazušský</a:t>
            </a:r>
            <a:r>
              <a:rPr lang="cs-CZ" sz="8800" dirty="0"/>
              <a:t> </a:t>
            </a:r>
            <a:r>
              <a:rPr lang="cs-CZ" sz="8800" dirty="0" smtClean="0"/>
              <a:t>pramen</a:t>
            </a:r>
            <a:br>
              <a:rPr lang="cs-CZ" sz="8800" dirty="0" smtClean="0"/>
            </a:br>
            <a:r>
              <a:rPr lang="cs-CZ" sz="2400" dirty="0" smtClean="0"/>
              <a:t>Doplňující informace</a:t>
            </a:r>
            <a:endParaRPr lang="cs-CZ" sz="8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D79902-2A46-444F-962D-443C4692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H="1" flipV="1">
            <a:off x="9823269" y="4820194"/>
            <a:ext cx="890448" cy="391886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Petr Němec </a:t>
            </a:r>
            <a:r>
              <a:rPr lang="cs-CZ" dirty="0" smtClean="0"/>
              <a:t>7.4.2022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77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0D5E-A022-4DB8-94CA-1E3B091FE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informace k podané žádosti – </a:t>
            </a:r>
            <a:r>
              <a:rPr lang="cs-CZ" dirty="0" err="1"/>
              <a:t>Pazušský</a:t>
            </a:r>
            <a:r>
              <a:rPr lang="cs-CZ" dirty="0"/>
              <a:t> pramen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D1FE64-C864-4E54-A599-5A4C2FD26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Na žádost investiční komise města Litomyšle doplňuji svůj návrh o následující: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Konkretizaci projektu</a:t>
            </a:r>
          </a:p>
          <a:p>
            <a:r>
              <a:rPr lang="cs-CZ" dirty="0"/>
              <a:t>Rozpočet projektu ve dvou variantách</a:t>
            </a:r>
          </a:p>
          <a:p>
            <a:r>
              <a:rPr lang="cs-CZ" dirty="0"/>
              <a:t>Fotografie podobného již realizovaného </a:t>
            </a:r>
            <a:r>
              <a:rPr lang="cs-CZ" dirty="0" smtClean="0"/>
              <a:t>projektu</a:t>
            </a:r>
          </a:p>
          <a:p>
            <a:r>
              <a:rPr lang="cs-CZ" dirty="0" smtClean="0"/>
              <a:t>Fotografie stávajícího stavu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62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5470-F368-4CD3-BA44-98F3A446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Konkretizace projektu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A6D64-55FD-4BA3-84B9-B53CA351A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sz="1800" dirty="0"/>
              <a:t>Jako zdroj inspirace pro můj návrh byla oprava </a:t>
            </a:r>
            <a:r>
              <a:rPr lang="cs-CZ" sz="1800" dirty="0" err="1"/>
              <a:t>Spolkovické</a:t>
            </a:r>
            <a:r>
              <a:rPr lang="cs-CZ" sz="1800" dirty="0"/>
              <a:t> studánky v sousedním Strakově. Nejsem sice velký pamětník, ale myslím </a:t>
            </a:r>
            <a:r>
              <a:rPr lang="cs-CZ" sz="1800" dirty="0" smtClean="0"/>
              <a:t>si, </a:t>
            </a:r>
            <a:r>
              <a:rPr lang="cs-CZ" sz="1800" dirty="0"/>
              <a:t>že studánka měla v minulosti podobné využití jako ta </a:t>
            </a:r>
            <a:r>
              <a:rPr lang="cs-CZ" sz="1800" dirty="0" err="1"/>
              <a:t>Pazušská</a:t>
            </a:r>
            <a:r>
              <a:rPr lang="cs-CZ" sz="1800" dirty="0"/>
              <a:t>, tedy na máchání prádla. Tato potřeba v průběhu dekád přestala být </a:t>
            </a:r>
            <a:r>
              <a:rPr lang="cs-CZ" sz="1800" dirty="0" smtClean="0"/>
              <a:t>aktuální, </a:t>
            </a:r>
            <a:r>
              <a:rPr lang="cs-CZ" sz="1800" dirty="0"/>
              <a:t>a tyto funkční vodní zdroje většinou nebyly za éry socialismu </a:t>
            </a:r>
            <a:r>
              <a:rPr lang="cs-CZ" sz="1800" dirty="0" smtClean="0"/>
              <a:t>udržovány. Po </a:t>
            </a:r>
            <a:r>
              <a:rPr lang="cs-CZ" sz="1800" dirty="0"/>
              <a:t>sametové revoluci se jejich využití úplně proměnilo. V ideálním případě je potkal </a:t>
            </a:r>
            <a:r>
              <a:rPr lang="cs-CZ" sz="1800" dirty="0" err="1"/>
              <a:t>Strakovský</a:t>
            </a:r>
            <a:r>
              <a:rPr lang="cs-CZ" sz="1800" dirty="0"/>
              <a:t> osud, a v tom horším případě </a:t>
            </a:r>
            <a:r>
              <a:rPr lang="cs-CZ" sz="1800" dirty="0" err="1"/>
              <a:t>Pazušský</a:t>
            </a:r>
            <a:r>
              <a:rPr lang="cs-CZ" sz="1800" dirty="0"/>
              <a:t> osud.</a:t>
            </a:r>
          </a:p>
          <a:p>
            <a:pPr algn="just"/>
            <a:r>
              <a:rPr lang="cs-CZ" sz="1800" dirty="0"/>
              <a:t>V mých úvahách bylo vybudovat nad pramenem podobnou stavbu jako ve Strakově. Prostor by </a:t>
            </a:r>
            <a:r>
              <a:rPr lang="cs-CZ" sz="1800" dirty="0" smtClean="0"/>
              <a:t>se opatřil </a:t>
            </a:r>
            <a:r>
              <a:rPr lang="cs-CZ" sz="1800" dirty="0"/>
              <a:t>krytým posezením, osadilo by se okolí zelení, zatravnila </a:t>
            </a:r>
            <a:r>
              <a:rPr lang="cs-CZ" sz="1800" dirty="0" smtClean="0"/>
              <a:t>by se přilehlá </a:t>
            </a:r>
            <a:r>
              <a:rPr lang="cs-CZ" sz="1800" dirty="0"/>
              <a:t>plocha, </a:t>
            </a:r>
            <a:r>
              <a:rPr lang="cs-CZ" sz="1800" dirty="0" smtClean="0"/>
              <a:t>upravil by se </a:t>
            </a:r>
            <a:r>
              <a:rPr lang="cs-CZ" sz="1800" dirty="0"/>
              <a:t>přístup ke </a:t>
            </a:r>
            <a:r>
              <a:rPr lang="cs-CZ" sz="1800" dirty="0" smtClean="0"/>
              <a:t>studánce. </a:t>
            </a:r>
            <a:r>
              <a:rPr lang="cs-CZ" sz="1800" dirty="0"/>
              <a:t>P</a:t>
            </a:r>
            <a:r>
              <a:rPr lang="cs-CZ" sz="1800" dirty="0" smtClean="0"/>
              <a:t>rostor </a:t>
            </a:r>
            <a:r>
              <a:rPr lang="cs-CZ" sz="1800" dirty="0"/>
              <a:t>by se doplnil </a:t>
            </a:r>
            <a:r>
              <a:rPr lang="cs-CZ" sz="1800" dirty="0" smtClean="0"/>
              <a:t>funkčními prvky </a:t>
            </a:r>
            <a:r>
              <a:rPr lang="cs-CZ" sz="1800" dirty="0" smtClean="0"/>
              <a:t>jako </a:t>
            </a:r>
            <a:r>
              <a:rPr lang="cs-CZ" sz="1800" dirty="0" smtClean="0"/>
              <a:t>odpadkový koš, stojan na </a:t>
            </a:r>
            <a:r>
              <a:rPr lang="cs-CZ" sz="1800" dirty="0"/>
              <a:t>kola, atp. </a:t>
            </a:r>
          </a:p>
          <a:p>
            <a:pPr algn="just"/>
            <a:r>
              <a:rPr lang="cs-CZ" sz="1800" dirty="0"/>
              <a:t>Pro stavbu „kapličky“ nad studánkou by se použil kámen z okolí, je tady hlavně opuka</a:t>
            </a:r>
            <a:r>
              <a:rPr lang="cs-CZ" sz="1800" dirty="0"/>
              <a:t>. Zeleň by mohla zhotovit městská společnost, posezení by muselo být provedeno asi externí firmou. C</a:t>
            </a:r>
            <a:r>
              <a:rPr lang="cs-CZ" sz="1800" dirty="0" smtClean="0"/>
              <a:t>elý </a:t>
            </a:r>
            <a:r>
              <a:rPr lang="cs-CZ" sz="1800" dirty="0"/>
              <a:t>projekt mohl připravit městský architekt.</a:t>
            </a:r>
          </a:p>
          <a:p>
            <a:pPr algn="just"/>
            <a:r>
              <a:rPr lang="cs-CZ" sz="1800" dirty="0" smtClean="0"/>
              <a:t> </a:t>
            </a:r>
            <a:r>
              <a:rPr lang="cs-CZ" sz="1800" dirty="0"/>
              <a:t>Říkal jsem si, že v ideálním případě, by „kapličku“, přístupovou cestu a úpravu okolí provedl jeden šikovný </a:t>
            </a:r>
            <a:r>
              <a:rPr lang="cs-CZ" sz="1800" dirty="0" smtClean="0"/>
              <a:t>řemeslník, </a:t>
            </a:r>
            <a:r>
              <a:rPr lang="cs-CZ" sz="1800" dirty="0"/>
              <a:t>pro kterého by to mohla být i zajímavá zakázka</a:t>
            </a:r>
            <a:r>
              <a:rPr lang="cs-CZ" sz="1800" dirty="0" smtClean="0"/>
              <a:t>. Podobně se podle informací z OÚ Strakov realizovala úprava </a:t>
            </a:r>
            <a:r>
              <a:rPr lang="cs-CZ" sz="1800" dirty="0" err="1" smtClean="0"/>
              <a:t>Spolkovické</a:t>
            </a:r>
            <a:r>
              <a:rPr lang="cs-CZ" sz="1800" dirty="0" smtClean="0"/>
              <a:t> studánky. Ve Strakově celou realizaci prováděl už zesnulý pan Truhlář z Pazuchy. Takto </a:t>
            </a:r>
            <a:r>
              <a:rPr lang="cs-CZ" sz="1800" dirty="0"/>
              <a:t>upravené místo by se tím mohlo stát zajímavé nejenom pro místní, ale i pro pěší turisty, kteří chodí z Litomyšle na Kozlov. Nemuseli by chodit po hlavní silnici a možná by se dal i vymyslet způsob jak projít obcí se zastávkou u studánky a pak pokračovat kolem kravína nahoru. Neznám ale majetkové poměry parcel okolo a nad kravínem. </a:t>
            </a:r>
          </a:p>
          <a:p>
            <a:pPr algn="just"/>
            <a:r>
              <a:rPr lang="cs-CZ" sz="1800" dirty="0"/>
              <a:t>Rozpočet jsem sestavil ve dvou variantách – ideální a ekonomické. Cena projektu v ideální variantě je přes 300.000,- Kč, což by přesáhlo soutěženou částku. Finance nad rámec participačního rozpočtu by se čerpaly z finančních prostředků určených na údržbu venkovních prostorů obce. S osadním výborem jsem tuto možnost projednal, a ten by byl ochotný prostředky do tohoto projektu vložit. V ekonomické variantě jsem počítal s cenou podle zadání soutěže. Na celém projektu je nejdražší „kaplička“ a kryté posezení. Cena bude hodně odvislá podle toho, jak to architekt vymyslí. Lze provést realizaci bez „kapličky“, jen s prostý vývěr vody nebo nějaký jednoduchý vodní prvek, anebo bez krytého posezení, jen s lavičkou. Je to hodně o tom, jak si někdo šikovný pohraje s prostorem a hmotou.</a:t>
            </a:r>
          </a:p>
        </p:txBody>
      </p:sp>
    </p:spTree>
    <p:extLst>
      <p:ext uri="{BB962C8B-B14F-4D97-AF65-F5344CB8AC3E}">
        <p14:creationId xmlns:p14="http://schemas.microsoft.com/office/powerpoint/2010/main" val="30175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7D9EB-6843-41C7-9356-AD44F200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Rozpočet projektu ve dvou variantách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D15A621-DF71-434F-9372-1EE645773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916714"/>
              </p:ext>
            </p:extLst>
          </p:nvPr>
        </p:nvGraphicFramePr>
        <p:xfrm>
          <a:off x="577050" y="2629694"/>
          <a:ext cx="4412202" cy="3096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0752">
                  <a:extLst>
                    <a:ext uri="{9D8B030D-6E8A-4147-A177-3AD203B41FA5}">
                      <a16:colId xmlns:a16="http://schemas.microsoft.com/office/drawing/2014/main" val="3252404198"/>
                    </a:ext>
                  </a:extLst>
                </a:gridCol>
                <a:gridCol w="838156">
                  <a:extLst>
                    <a:ext uri="{9D8B030D-6E8A-4147-A177-3AD203B41FA5}">
                      <a16:colId xmlns:a16="http://schemas.microsoft.com/office/drawing/2014/main" val="1701402722"/>
                    </a:ext>
                  </a:extLst>
                </a:gridCol>
                <a:gridCol w="838156">
                  <a:extLst>
                    <a:ext uri="{9D8B030D-6E8A-4147-A177-3AD203B41FA5}">
                      <a16:colId xmlns:a16="http://schemas.microsoft.com/office/drawing/2014/main" val="1565780722"/>
                    </a:ext>
                  </a:extLst>
                </a:gridCol>
                <a:gridCol w="838156">
                  <a:extLst>
                    <a:ext uri="{9D8B030D-6E8A-4147-A177-3AD203B41FA5}">
                      <a16:colId xmlns:a16="http://schemas.microsoft.com/office/drawing/2014/main" val="1301082441"/>
                    </a:ext>
                  </a:extLst>
                </a:gridCol>
                <a:gridCol w="170250">
                  <a:extLst>
                    <a:ext uri="{9D8B030D-6E8A-4147-A177-3AD203B41FA5}">
                      <a16:colId xmlns:a16="http://schemas.microsoft.com/office/drawing/2014/main" val="3463152034"/>
                    </a:ext>
                  </a:extLst>
                </a:gridCol>
                <a:gridCol w="916732">
                  <a:extLst>
                    <a:ext uri="{9D8B030D-6E8A-4147-A177-3AD203B41FA5}">
                      <a16:colId xmlns:a16="http://schemas.microsoft.com/office/drawing/2014/main" val="2685012434"/>
                    </a:ext>
                  </a:extLst>
                </a:gridCol>
              </a:tblGrid>
              <a:tr h="27432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err="1">
                          <a:effectLst/>
                        </a:rPr>
                        <a:t>Pazušský</a:t>
                      </a:r>
                      <a:r>
                        <a:rPr lang="cs-CZ" sz="1600" u="none" strike="noStrike" dirty="0">
                          <a:effectLst/>
                        </a:rPr>
                        <a:t> pramen -  rozpočet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283298"/>
                  </a:ext>
                </a:extLst>
              </a:tr>
              <a:tr h="2667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</a:rPr>
                        <a:t>IDEÁLNÍ VARIANTA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475254"/>
                  </a:ext>
                </a:extLst>
              </a:tr>
              <a:tr h="37147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27207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Položka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Cena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52163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6757687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Projektová dokumentace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25 000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248498"/>
                  </a:ext>
                </a:extLst>
              </a:tr>
              <a:tr h="348005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Odbahnění + přípravné práce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724707"/>
                  </a:ext>
                </a:extLst>
              </a:tr>
              <a:tr h="18288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Realizace "kapličky" vzor Strakov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434131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Kryté posezení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8869741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Komunikace (chodníček)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25 000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522788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Zeleň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25 000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1224177"/>
                  </a:ext>
                </a:extLst>
              </a:tr>
              <a:tr h="18288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Ostatní (stojan na kola, odpadkový koš, atd.)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93497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6417904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CENA CELKEM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370 000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8081938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2FBF298-9F9B-47F2-B6AA-C8188A019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74854"/>
              </p:ext>
            </p:extLst>
          </p:nvPr>
        </p:nvGraphicFramePr>
        <p:xfrm>
          <a:off x="5406501" y="2629694"/>
          <a:ext cx="4412201" cy="3096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2982">
                  <a:extLst>
                    <a:ext uri="{9D8B030D-6E8A-4147-A177-3AD203B41FA5}">
                      <a16:colId xmlns:a16="http://schemas.microsoft.com/office/drawing/2014/main" val="4011430426"/>
                    </a:ext>
                  </a:extLst>
                </a:gridCol>
                <a:gridCol w="832982">
                  <a:extLst>
                    <a:ext uri="{9D8B030D-6E8A-4147-A177-3AD203B41FA5}">
                      <a16:colId xmlns:a16="http://schemas.microsoft.com/office/drawing/2014/main" val="353544721"/>
                    </a:ext>
                  </a:extLst>
                </a:gridCol>
                <a:gridCol w="832982">
                  <a:extLst>
                    <a:ext uri="{9D8B030D-6E8A-4147-A177-3AD203B41FA5}">
                      <a16:colId xmlns:a16="http://schemas.microsoft.com/office/drawing/2014/main" val="2238977020"/>
                    </a:ext>
                  </a:extLst>
                </a:gridCol>
                <a:gridCol w="832982">
                  <a:extLst>
                    <a:ext uri="{9D8B030D-6E8A-4147-A177-3AD203B41FA5}">
                      <a16:colId xmlns:a16="http://schemas.microsoft.com/office/drawing/2014/main" val="6027229"/>
                    </a:ext>
                  </a:extLst>
                </a:gridCol>
                <a:gridCol w="169199">
                  <a:extLst>
                    <a:ext uri="{9D8B030D-6E8A-4147-A177-3AD203B41FA5}">
                      <a16:colId xmlns:a16="http://schemas.microsoft.com/office/drawing/2014/main" val="3753228275"/>
                    </a:ext>
                  </a:extLst>
                </a:gridCol>
                <a:gridCol w="911074">
                  <a:extLst>
                    <a:ext uri="{9D8B030D-6E8A-4147-A177-3AD203B41FA5}">
                      <a16:colId xmlns:a16="http://schemas.microsoft.com/office/drawing/2014/main" val="421446532"/>
                    </a:ext>
                  </a:extLst>
                </a:gridCol>
              </a:tblGrid>
              <a:tr h="30969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 err="1">
                          <a:effectLst/>
                        </a:rPr>
                        <a:t>Pazušský</a:t>
                      </a:r>
                      <a:r>
                        <a:rPr lang="cs-CZ" sz="1600" u="none" strike="noStrike" dirty="0">
                          <a:effectLst/>
                        </a:rPr>
                        <a:t> pramen -  rozpočet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115004"/>
                  </a:ext>
                </a:extLst>
              </a:tr>
              <a:tr h="30108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</a:rPr>
                        <a:t>EEKONOMICKÁ VARIANTA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970705"/>
                  </a:ext>
                </a:extLst>
              </a:tr>
              <a:tr h="2064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1948357"/>
                  </a:ext>
                </a:extLst>
              </a:tr>
              <a:tr h="2064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Položka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Cena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4026365"/>
                  </a:ext>
                </a:extLst>
              </a:tr>
              <a:tr h="2064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36590008"/>
                  </a:ext>
                </a:extLst>
              </a:tr>
              <a:tr h="2064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Projektová dokumentace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25 000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87813791"/>
                  </a:ext>
                </a:extLst>
              </a:tr>
              <a:tr h="2064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Odbahnění + přípravné práce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15 000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1361346"/>
                  </a:ext>
                </a:extLst>
              </a:tr>
              <a:tr h="206461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Úprava pramene jednoduchá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80 000 Kč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6697834"/>
                  </a:ext>
                </a:extLst>
              </a:tr>
              <a:tr h="206461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Kryté posezení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120 000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70427083"/>
                  </a:ext>
                </a:extLst>
              </a:tr>
              <a:tr h="206461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Komunikace (chodníček)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25 000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9692308"/>
                  </a:ext>
                </a:extLst>
              </a:tr>
              <a:tr h="2064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Zeleň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25 000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60202692"/>
                  </a:ext>
                </a:extLst>
              </a:tr>
              <a:tr h="2064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pl-PL" sz="1100" u="none" strike="noStrike">
                          <a:effectLst/>
                        </a:rPr>
                        <a:t>Ostatní (stojan na kola, odpadkový koš, atd.)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10 000 Kč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6249156"/>
                  </a:ext>
                </a:extLst>
              </a:tr>
              <a:tr h="20646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06336896"/>
                  </a:ext>
                </a:extLst>
              </a:tr>
              <a:tr h="2150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CENA CELKEM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effectLst/>
                        </a:rPr>
                        <a:t>300 000 Kč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8604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51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735C75-0168-41DC-902B-78DF4965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Studánka Strakov - </a:t>
            </a:r>
            <a:r>
              <a:rPr lang="cs-CZ" dirty="0" err="1"/>
              <a:t>Spolkovice</a:t>
            </a: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6CC9D8-3C27-4E7F-B490-AD5CB36F5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9" y="1557523"/>
            <a:ext cx="3066734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F1E1BB3-22A2-4788-ABF5-FDF750DEE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22" y="1690688"/>
            <a:ext cx="6635769" cy="27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5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7C20CE-B5BE-4464-ADD8-3E371C65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Pazušský</a:t>
            </a:r>
            <a:r>
              <a:rPr lang="cs-CZ" dirty="0"/>
              <a:t> pramen – současný stav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D082C135-79E2-4429-9DAF-881A3EEE53C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092579"/>
              </p:ext>
            </p:extLst>
          </p:nvPr>
        </p:nvGraphicFramePr>
        <p:xfrm>
          <a:off x="3168650" y="1825625"/>
          <a:ext cx="585311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9444880" imgH="7021171" progId="Word.Document.12">
                  <p:embed/>
                </p:oleObj>
              </mc:Choice>
              <mc:Fallback>
                <p:oleObj name="Document" r:id="rId3" imgW="9444880" imgH="7021171" progId="Word.Document.12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825625"/>
                        <a:ext cx="5853113" cy="435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19412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628</Words>
  <Application>Microsoft Office PowerPoint</Application>
  <PresentationFormat>Širokouhlá</PresentationFormat>
  <Paragraphs>136</Paragraphs>
  <Slides>6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Document</vt:lpstr>
      <vt:lpstr>Pazušský pramen Doplňující informace</vt:lpstr>
      <vt:lpstr>Doplňující informace k podané žádosti – Pazušský pramen</vt:lpstr>
      <vt:lpstr>Konkretizace projektu</vt:lpstr>
      <vt:lpstr>Rozpočet projektu ve dvou variantách</vt:lpstr>
      <vt:lpstr>Studánka Strakov - Spolkovice </vt:lpstr>
      <vt:lpstr>Pazušský pramen – současný stav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Pazušská studánka</dc:title>
  <dc:creator>Renata Němcová</dc:creator>
  <cp:lastModifiedBy>Petr Němec</cp:lastModifiedBy>
  <cp:revision>25</cp:revision>
  <dcterms:created xsi:type="dcterms:W3CDTF">2022-04-01T14:54:52Z</dcterms:created>
  <dcterms:modified xsi:type="dcterms:W3CDTF">2022-04-07T06:57:01Z</dcterms:modified>
</cp:coreProperties>
</file>