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3" r:id="rId9"/>
    <p:sldId id="264" r:id="rId10"/>
    <p:sldId id="265" r:id="rId11"/>
    <p:sldId id="266" r:id="rId12"/>
    <p:sldId id="275" r:id="rId13"/>
    <p:sldId id="273" r:id="rId14"/>
    <p:sldId id="267" r:id="rId15"/>
    <p:sldId id="268" r:id="rId16"/>
    <p:sldId id="269" r:id="rId17"/>
    <p:sldId id="271" r:id="rId18"/>
    <p:sldId id="274" r:id="rId19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cs-CZ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A6AB864-942A-4A45-B23A-261E421E30C6}" type="datetimeFigureOut">
              <a:rPr lang="cs-CZ"/>
              <a:pPr/>
              <a:t>16.5.2013</a:t>
            </a:fld>
            <a:endParaRPr lang="cs-CZ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cs-CZ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2ECA239-7183-4403-99D3-619477D44606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EDCD-DD1C-40DD-82D0-DF677D94B245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6674B-AB9B-4B76-8982-45414E364A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32791-883C-4CF6-9AAD-1F4EC0808672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00EFD-1B2E-48F5-A079-D5C5883F4EC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5AAD0-0038-4A31-896C-1DEA18C5C2C6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2163B-8311-41FE-B7BA-D4040EDBBCC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DA58-4C72-4FB2-B6AA-BE7D4837E2EB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35C3-F69D-4541-8CAC-F6FD297137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F1DE1-EB89-4894-8D8E-2F761554E4D0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47F1F-C4AA-4512-A316-5A0A2F47BCE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A1169-5B03-4BD7-AD5E-AD2A9BB7F437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03738-7727-4BEA-B700-596577D9AC7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9AA5D-3340-41C2-BF11-33050C253F56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E6695-3489-4923-B84F-7A9E87E63C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42962-2E58-4DBA-B2C0-434ACC104794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994F3-5380-40CD-AD49-FAF1DF8188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37010-910A-4784-B216-E98F5AAC8B14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047DC-8FAA-4069-97A2-F76C037ABFB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F8E4-2654-45AF-A6F9-E53082CF2239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EDEED-68F8-416E-88F6-16AF1B1903A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5B830-5FF3-4691-858F-AB2F8F04210D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9393D-1CEF-4FD5-AFEB-99E0FDB2815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1F53C5-2FC4-4D88-A39E-5E154F1DD088}" type="datetimeFigureOut">
              <a:rPr lang="cs-CZ"/>
              <a:pPr>
                <a:defRPr/>
              </a:pPr>
              <a:t>16.5.2013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A95086-CE06-49E9-B3F4-0B718AA468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clitomysl.cz/" TargetMode="External"/><Relationship Id="rId2" Type="http://schemas.openxmlformats.org/officeDocument/2006/relationships/hyperlink" Target="http://www.litomysl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tomysl.cz/knihovna" TargetMode="External"/><Relationship Id="rId5" Type="http://schemas.openxmlformats.org/officeDocument/2006/relationships/hyperlink" Target="http://www.litomysl.cz/1zs/" TargetMode="External"/><Relationship Id="rId4" Type="http://schemas.openxmlformats.org/officeDocument/2006/relationships/hyperlink" Target="http://www.rc.litomysl.cz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smtClean="0"/>
              <a:t>Litomyšl přátelská rodině</a:t>
            </a:r>
            <a:r>
              <a:rPr lang="cs-CZ" smtClean="0"/>
              <a:t/>
            </a:r>
            <a:br>
              <a:rPr lang="cs-CZ" smtClean="0"/>
            </a:br>
            <a:endParaRPr lang="cs-CZ" smtClean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8. dubna od 16.00 hod.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Rodinné centrum Litomyšl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Program</a:t>
            </a:r>
          </a:p>
        </p:txBody>
      </p:sp>
      <p:sp>
        <p:nvSpPr>
          <p:cNvPr id="14338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Rekapitulace toho co již máme nadefinované</a:t>
            </a:r>
          </a:p>
          <a:p>
            <a:r>
              <a:rPr lang="cs-CZ" smtClean="0"/>
              <a:t>Společné ujasnění</a:t>
            </a:r>
          </a:p>
          <a:p>
            <a:r>
              <a:rPr lang="cs-CZ" smtClean="0"/>
              <a:t>Vytvoření přihlášky</a:t>
            </a:r>
          </a:p>
          <a:p>
            <a:r>
              <a:rPr lang="cs-CZ" smtClean="0"/>
              <a:t>Pravidla hodnocení</a:t>
            </a:r>
          </a:p>
          <a:p>
            <a:r>
              <a:rPr lang="cs-CZ" smtClean="0"/>
              <a:t>Harmonogram</a:t>
            </a:r>
          </a:p>
          <a:p>
            <a:r>
              <a:rPr lang="cs-CZ" smtClean="0"/>
              <a:t>Úkoly</a:t>
            </a:r>
          </a:p>
          <a:p>
            <a:pPr>
              <a:buFont typeface="Arial" charset="0"/>
              <a:buNone/>
            </a:pPr>
            <a:endParaRPr lang="cs-CZ" smtClean="0"/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Cíl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4006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Vytvoření míst </a:t>
            </a:r>
            <a:r>
              <a:rPr lang="cs-CZ" dirty="0" smtClean="0"/>
              <a:t>„přátelských rodině“ </a:t>
            </a:r>
            <a:br>
              <a:rPr lang="cs-CZ" dirty="0" smtClean="0"/>
            </a:br>
            <a:r>
              <a:rPr lang="cs-CZ" dirty="0" smtClean="0"/>
              <a:t>v Litomyšli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Motivace provozovatelů</a:t>
            </a:r>
            <a:r>
              <a:rPr lang="cs-CZ" dirty="0" smtClean="0"/>
              <a:t>, organizací stát se místem „přátelským rodinám“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Ocenění míst </a:t>
            </a:r>
            <a:r>
              <a:rPr lang="cs-CZ" dirty="0" smtClean="0"/>
              <a:t>„přátelských rodinám“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Realizace kampaně </a:t>
            </a:r>
            <a:r>
              <a:rPr lang="cs-CZ" dirty="0" smtClean="0"/>
              <a:t>„Litomyšl přátelská rodině“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Ujasnění nejasného</a:t>
            </a:r>
          </a:p>
        </p:txBody>
      </p:sp>
      <p:sp>
        <p:nvSpPr>
          <p:cNvPr id="16386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256212"/>
          </a:xfrm>
        </p:spPr>
        <p:txBody>
          <a:bodyPr/>
          <a:lstStyle/>
          <a:p>
            <a:r>
              <a:rPr lang="cs-CZ" smtClean="0"/>
              <a:t>Název kampaně </a:t>
            </a:r>
            <a:r>
              <a:rPr lang="cs-CZ" b="1" smtClean="0"/>
              <a:t>„Litomyšl přátelská rodině“</a:t>
            </a:r>
          </a:p>
          <a:p>
            <a:endParaRPr lang="cs-CZ" smtClean="0"/>
          </a:p>
          <a:p>
            <a:r>
              <a:rPr lang="cs-CZ" smtClean="0"/>
              <a:t>Označení </a:t>
            </a:r>
            <a:r>
              <a:rPr lang="cs-CZ" b="1" smtClean="0"/>
              <a:t>„Místo přátelské rodině“</a:t>
            </a:r>
          </a:p>
          <a:p>
            <a:endParaRPr lang="cs-CZ" smtClean="0"/>
          </a:p>
          <a:p>
            <a:r>
              <a:rPr lang="cs-CZ" smtClean="0"/>
              <a:t>Zájemce o získání titulu se přihlásí sám</a:t>
            </a:r>
          </a:p>
          <a:p>
            <a:endParaRPr lang="cs-CZ" smtClean="0"/>
          </a:p>
          <a:p>
            <a:r>
              <a:rPr lang="cs-CZ" smtClean="0"/>
              <a:t>Kampaň nebude omezena na kategorie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Ujasnění nejasného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40067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Složení poroty: 2 zástupci Zámecké ZŠ, </a:t>
            </a:r>
            <a:br>
              <a:rPr lang="cs-CZ" dirty="0" smtClean="0"/>
            </a:br>
            <a:r>
              <a:rPr lang="cs-CZ" dirty="0" smtClean="0"/>
              <a:t>1 </a:t>
            </a:r>
            <a:r>
              <a:rPr lang="cs-CZ" dirty="0" err="1" smtClean="0"/>
              <a:t>zást</a:t>
            </a:r>
            <a:r>
              <a:rPr lang="cs-CZ" dirty="0" smtClean="0"/>
              <a:t>. – IC, 1 – </a:t>
            </a:r>
            <a:r>
              <a:rPr lang="cs-CZ" dirty="0" err="1" smtClean="0"/>
              <a:t>zást</a:t>
            </a:r>
            <a:r>
              <a:rPr lang="cs-CZ" dirty="0" smtClean="0"/>
              <a:t>. RC, celá komise pro rodinu, </a:t>
            </a:r>
            <a:br>
              <a:rPr lang="cs-CZ" dirty="0" smtClean="0"/>
            </a:br>
            <a:r>
              <a:rPr lang="cs-CZ" dirty="0" smtClean="0"/>
              <a:t>2 </a:t>
            </a:r>
            <a:r>
              <a:rPr lang="cs-CZ" dirty="0" err="1" smtClean="0"/>
              <a:t>zást</a:t>
            </a:r>
            <a:r>
              <a:rPr lang="cs-CZ" dirty="0" smtClean="0"/>
              <a:t>. rodičů. Úkol: jmenovat lidi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Koordinaci a zodpovědnost za realizaci kampaně nese vyhlašovatel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Vyhlašovatelem je: Město Litomyšl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Partneři mají povinnost spolupracovat na kampani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Ujasnění nejasného</a:t>
            </a:r>
          </a:p>
        </p:txBody>
      </p:sp>
      <p:sp>
        <p:nvSpPr>
          <p:cNvPr id="1843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Partnery kampaně jsou: </a:t>
            </a:r>
            <a:br>
              <a:rPr lang="cs-CZ" smtClean="0"/>
            </a:br>
            <a:r>
              <a:rPr lang="cs-CZ" smtClean="0"/>
              <a:t>Komise pro rodinu</a:t>
            </a:r>
            <a:br>
              <a:rPr lang="cs-CZ" smtClean="0"/>
            </a:br>
            <a:r>
              <a:rPr lang="cs-CZ" smtClean="0"/>
              <a:t>Zámecká ZŠ </a:t>
            </a:r>
            <a:br>
              <a:rPr lang="cs-CZ" smtClean="0"/>
            </a:br>
            <a:r>
              <a:rPr lang="cs-CZ" smtClean="0"/>
              <a:t>RC </a:t>
            </a:r>
            <a:br>
              <a:rPr lang="cs-CZ" smtClean="0"/>
            </a:br>
            <a:r>
              <a:rPr lang="cs-CZ" smtClean="0"/>
              <a:t>IC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Medializace + informace</a:t>
            </a:r>
            <a:endParaRPr lang="cs-CZ" smtClean="0">
              <a:solidFill>
                <a:srgbClr val="FF0000"/>
              </a:solidFill>
            </a:endParaRPr>
          </a:p>
        </p:txBody>
      </p:sp>
      <p:sp>
        <p:nvSpPr>
          <p:cNvPr id="19458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cs-CZ" smtClean="0"/>
              <a:t>Na webu:</a:t>
            </a:r>
          </a:p>
          <a:p>
            <a:r>
              <a:rPr lang="cs-CZ" smtClean="0"/>
              <a:t>MÚ -  </a:t>
            </a:r>
            <a:r>
              <a:rPr lang="cs-CZ" u="sng" smtClean="0">
                <a:hlinkClick r:id="rId2"/>
              </a:rPr>
              <a:t>www.litomysl.cz</a:t>
            </a:r>
            <a:endParaRPr lang="cs-CZ" smtClean="0"/>
          </a:p>
          <a:p>
            <a:r>
              <a:rPr lang="cs-CZ" smtClean="0"/>
              <a:t>Informační centrum Litomyšl </a:t>
            </a:r>
            <a:r>
              <a:rPr lang="cs-CZ" smtClean="0">
                <a:hlinkClick r:id="rId3"/>
              </a:rPr>
              <a:t>www.ticlitomysl.cz</a:t>
            </a:r>
            <a:endParaRPr lang="cs-CZ" smtClean="0"/>
          </a:p>
          <a:p>
            <a:r>
              <a:rPr lang="cs-CZ" smtClean="0"/>
              <a:t>Rodinné centrum Litomyšl – </a:t>
            </a:r>
            <a:r>
              <a:rPr lang="cs-CZ" smtClean="0">
                <a:hlinkClick r:id="rId4"/>
              </a:rPr>
              <a:t>www.rc.litomysl.cz</a:t>
            </a:r>
            <a:endParaRPr lang="cs-CZ" smtClean="0"/>
          </a:p>
          <a:p>
            <a:r>
              <a:rPr lang="cs-CZ" smtClean="0"/>
              <a:t>Zámecká ZŠ – </a:t>
            </a:r>
            <a:r>
              <a:rPr lang="cs-CZ" smtClean="0">
                <a:hlinkClick r:id="rId5"/>
              </a:rPr>
              <a:t>www.litomysl.cz/1zs/</a:t>
            </a:r>
            <a:endParaRPr lang="cs-CZ" smtClean="0"/>
          </a:p>
          <a:p>
            <a:r>
              <a:rPr lang="cs-CZ" smtClean="0"/>
              <a:t>Městská knihovna Litomyšl – </a:t>
            </a:r>
            <a:r>
              <a:rPr lang="cs-CZ" smtClean="0">
                <a:hlinkClick r:id="rId6"/>
              </a:rPr>
              <a:t>www.litomysl.cz/knihovna</a:t>
            </a:r>
            <a:endParaRPr lang="cs-CZ" smtClean="0"/>
          </a:p>
          <a:p>
            <a:pPr>
              <a:buFont typeface="Arial" charset="0"/>
              <a:buNone/>
            </a:pPr>
            <a:endParaRPr lang="cs-CZ" smtClean="0"/>
          </a:p>
          <a:p>
            <a:endParaRPr lang="cs-CZ" smtClean="0"/>
          </a:p>
          <a:p>
            <a:endParaRPr lang="cs-CZ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Medializace – co, jak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9688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Zajistí vyhlašovatel (partneři pomohou na základě dodaných materiálů a požadavků)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Článek v Lilii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Tisková zpráva na weby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Informační letáček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Reportáž </a:t>
            </a:r>
            <a:r>
              <a:rPr lang="cs-CZ" dirty="0" err="1" smtClean="0"/>
              <a:t>kabelovka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Články v novinách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Tisková konference na městě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Reportáž </a:t>
            </a:r>
            <a:r>
              <a:rPr lang="cs-CZ" dirty="0" err="1" smtClean="0"/>
              <a:t>ČRo</a:t>
            </a:r>
            <a:r>
              <a:rPr lang="cs-CZ" dirty="0" smtClean="0"/>
              <a:t> Pardubice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Kam lze vyplněnou přihlášku</a:t>
            </a:r>
            <a:br>
              <a:rPr lang="cs-CZ" dirty="0" smtClean="0"/>
            </a:br>
            <a:r>
              <a:rPr lang="cs-CZ" dirty="0" smtClean="0"/>
              <a:t> a dotazník odevzdat</a:t>
            </a:r>
            <a:endParaRPr lang="cs-CZ" dirty="0"/>
          </a:p>
        </p:txBody>
      </p:sp>
      <p:sp>
        <p:nvSpPr>
          <p:cNvPr id="21506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mtClean="0"/>
          </a:p>
          <a:p>
            <a:pPr>
              <a:buFont typeface="Arial" charset="0"/>
              <a:buNone/>
            </a:pPr>
            <a:r>
              <a:rPr lang="cs-CZ" smtClean="0"/>
              <a:t>Ve fyzické podobě</a:t>
            </a:r>
          </a:p>
          <a:p>
            <a:r>
              <a:rPr lang="cs-CZ" smtClean="0"/>
              <a:t>Informační centrum Litomyšl</a:t>
            </a:r>
          </a:p>
          <a:p>
            <a:endParaRPr lang="cs-CZ" smtClean="0"/>
          </a:p>
          <a:p>
            <a:r>
              <a:rPr lang="cs-CZ" smtClean="0"/>
              <a:t>Podatelna MÚ Litomyšl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Co z toho </a:t>
            </a:r>
            <a:br>
              <a:rPr lang="cs-CZ" dirty="0" smtClean="0"/>
            </a:br>
            <a:r>
              <a:rPr lang="cs-CZ" dirty="0" smtClean="0"/>
              <a:t>budou oceněné organizace mít?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Seznam oceněných – v IC, RC, v Lilii, na webech (města, ZŠ, IC, RC,..)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Na webu: každá organizace odkaz na web, kontakt, seznam co nabízí – dle dotazníků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Seznam oceněných v mapce města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Reportáž v kabelové televizi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Prestiž – tržby – zájem ze strany klientů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Mapa oceněných míst v mapách na stojanech ve městě + mapu doplnit o piktogramy </a:t>
            </a:r>
            <a:br>
              <a:rPr lang="cs-CZ" dirty="0" smtClean="0"/>
            </a:br>
            <a:r>
              <a:rPr lang="cs-CZ" dirty="0" smtClean="0"/>
              <a:t>(např. nekuřácký,….)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Co obdrží ocenění - jak se označí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32923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Samolepku na dveře (viditelné místo) – platnost 2013- 2015, 2014 – 2016…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Diplom/certifikát – na viditelném místě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Symbol, logo – využití pro propagaci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V mapce logo „Místo přátelské rodině“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Seznam míst na webu včetně popisu nabídky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Co obdrží ocenění - jak se označí</a:t>
            </a:r>
          </a:p>
        </p:txBody>
      </p:sp>
      <p:sp>
        <p:nvSpPr>
          <p:cNvPr id="24578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Při přijímání samolepky a ocenění podepíše zástupce organizace zápis o tom, že se zavazuje udržet stav po celou dobu platnosti ocenění. Pokud se to nestane, může být ocenění odebráno.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Hodnocení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2560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Přidělí porota dle přihlášek, kontroly, souhlasu nadpoloviční většiny členů poroty</a:t>
            </a:r>
          </a:p>
          <a:p>
            <a:endParaRPr lang="cs-CZ" smtClean="0"/>
          </a:p>
          <a:p>
            <a:r>
              <a:rPr lang="cs-CZ" smtClean="0"/>
              <a:t>Vyhlašování jednou ročně na období tří let</a:t>
            </a:r>
          </a:p>
          <a:p>
            <a:pPr>
              <a:buFont typeface="Arial" charset="0"/>
              <a:buNone/>
            </a:pPr>
            <a:endParaRPr lang="cs-CZ" smtClean="0"/>
          </a:p>
          <a:p>
            <a:r>
              <a:rPr lang="cs-CZ" smtClean="0"/>
              <a:t>Členi hodnotící komise si přihlášky rozdělí a zjistí skutečnosti na místě, následuje společné hodnocení komise</a:t>
            </a:r>
          </a:p>
          <a:p>
            <a:pPr>
              <a:buFont typeface="Arial" charset="0"/>
              <a:buNone/>
            </a:pPr>
            <a:endParaRPr lang="cs-CZ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Úkoly</a:t>
            </a:r>
          </a:p>
        </p:txBody>
      </p:sp>
      <p:sp>
        <p:nvSpPr>
          <p:cNvPr id="26626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Vyhlašovatel a partneři za sebe stanoví jednotlivé členy poroty</a:t>
            </a:r>
          </a:p>
          <a:p>
            <a:endParaRPr lang="cs-CZ" smtClean="0"/>
          </a:p>
          <a:p>
            <a:r>
              <a:rPr lang="cs-CZ" smtClean="0"/>
              <a:t>Vyhlašovatel určí zodpovědnou osobu – koordinátora</a:t>
            </a:r>
          </a:p>
          <a:p>
            <a:endParaRPr lang="cs-CZ" smtClean="0"/>
          </a:p>
          <a:p>
            <a:r>
              <a:rPr lang="cs-CZ" smtClean="0"/>
              <a:t>Vytvořit logo – samolepku – návrh MPSV – Petra Benešová zajistí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Podklady pro zadání podoby loga/ samolepky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Velikost cca formát CD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Titul „Místo přátelské rodině“ – v českém a anglickém jazyce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Rok pro který organizace titul obdržela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Piktogram</a:t>
            </a: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Časový harmonogram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83187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9. 4. schválení </a:t>
            </a:r>
            <a:r>
              <a:rPr lang="cs-CZ" dirty="0" err="1" smtClean="0"/>
              <a:t>RaM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1.-15.5. vyhlášení, medializace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květen přijímání přihlášek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31. května uzávěrka přihlášení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1.-23.června hodnocení poroty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24.-30.června – slavnostní vyhlášení udělení titulu – a)individuální za přítomnosti </a:t>
            </a:r>
            <a:r>
              <a:rPr lang="cs-CZ" dirty="0" err="1" smtClean="0"/>
              <a:t>kabelovky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b) předání na MÚ za přítomnosti </a:t>
            </a:r>
            <a:r>
              <a:rPr lang="cs-CZ" dirty="0" err="1" smtClean="0"/>
              <a:t>kabelovky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smtClean="0"/>
          </a:p>
        </p:txBody>
      </p:sp>
      <p:sp>
        <p:nvSpPr>
          <p:cNvPr id="29698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cs-CZ" smtClean="0"/>
          </a:p>
          <a:p>
            <a:pPr>
              <a:buFont typeface="Arial" charset="0"/>
              <a:buNone/>
            </a:pPr>
            <a:r>
              <a:rPr lang="cs-CZ" smtClean="0"/>
              <a:t>Díky za účast.</a:t>
            </a:r>
          </a:p>
          <a:p>
            <a:pPr>
              <a:buFont typeface="Arial" charset="0"/>
              <a:buNone/>
            </a:pPr>
            <a:endParaRPr lang="cs-CZ" smtClean="0"/>
          </a:p>
          <a:p>
            <a:pPr>
              <a:buFont typeface="Arial" charset="0"/>
              <a:buNone/>
            </a:pPr>
            <a:r>
              <a:rPr lang="cs-CZ" smtClean="0"/>
              <a:t>Těším se při hodnocení.</a:t>
            </a:r>
          </a:p>
          <a:p>
            <a:pPr>
              <a:buFont typeface="Arial" charset="0"/>
              <a:buNone/>
            </a:pPr>
            <a:endParaRPr lang="cs-CZ" smtClean="0"/>
          </a:p>
          <a:p>
            <a:pPr>
              <a:buFont typeface="Arial" charset="0"/>
              <a:buNone/>
            </a:pPr>
            <a:r>
              <a:rPr lang="cs-CZ" smtClean="0"/>
              <a:t>Petra Benešová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smtClean="0"/>
          </a:p>
        </p:txBody>
      </p:sp>
      <p:sp>
        <p:nvSpPr>
          <p:cNvPr id="3072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Přítomni:</a:t>
            </a:r>
          </a:p>
          <a:p>
            <a:pPr>
              <a:buFont typeface="Arial" charset="0"/>
              <a:buNone/>
            </a:pPr>
            <a:r>
              <a:rPr lang="cs-CZ" smtClean="0"/>
              <a:t> P. Benešová, R. Kašpar, J. Kroužilová </a:t>
            </a:r>
          </a:p>
          <a:p>
            <a:pPr>
              <a:buFont typeface="Arial" charset="0"/>
              <a:buNone/>
            </a:pPr>
            <a:r>
              <a:rPr lang="cs-CZ" smtClean="0"/>
              <a:t>Valdhansová, J. Sojková, A. Červinková, </a:t>
            </a:r>
          </a:p>
          <a:p>
            <a:pPr>
              <a:buFont typeface="Arial" charset="0"/>
              <a:buNone/>
            </a:pPr>
            <a:r>
              <a:rPr lang="cs-CZ" smtClean="0"/>
              <a:t>S. Švejcar, D. Burdová, M. Nádvorníková, žáci, Petra Kovářová, Hana Soukupová</a:t>
            </a:r>
          </a:p>
          <a:p>
            <a:pPr>
              <a:buFont typeface="Arial" charset="0"/>
              <a:buNone/>
            </a:pPr>
            <a:r>
              <a:rPr lang="cs-CZ" smtClean="0"/>
              <a:t>p. Švejcara požádat o seznam dětí</a:t>
            </a:r>
          </a:p>
          <a:p>
            <a:pPr>
              <a:buFont typeface="Arial" charset="0"/>
              <a:buNone/>
            </a:pPr>
            <a:r>
              <a:rPr lang="cs-CZ" smtClean="0"/>
              <a:t>Paní z IC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51555</TotalTime>
  <Words>495</Words>
  <Application>Microsoft Office PowerPoint</Application>
  <PresentationFormat>Předvádění na obrazovce (4:3)</PresentationFormat>
  <Paragraphs>124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1" baseType="lpstr">
      <vt:lpstr>Calibri</vt:lpstr>
      <vt:lpstr>Arial</vt:lpstr>
      <vt:lpstr>Motiv sady Office</vt:lpstr>
      <vt:lpstr>Litomyšl přátelská rodině </vt:lpstr>
      <vt:lpstr>Program</vt:lpstr>
      <vt:lpstr>Cíl</vt:lpstr>
      <vt:lpstr>Ujasnění nejasného</vt:lpstr>
      <vt:lpstr>Ujasnění nejasného</vt:lpstr>
      <vt:lpstr>Ujasnění nejasného</vt:lpstr>
      <vt:lpstr>Medializace + informace</vt:lpstr>
      <vt:lpstr>Medializace – co, jak</vt:lpstr>
      <vt:lpstr>Kam lze vyplněnou přihlášku  a dotazník odevzdat</vt:lpstr>
      <vt:lpstr>Co z toho  budou oceněné organizace mít?</vt:lpstr>
      <vt:lpstr>Co obdrží ocenění - jak se označí</vt:lpstr>
      <vt:lpstr>Co obdrží ocenění - jak se označí</vt:lpstr>
      <vt:lpstr>Hodnocení </vt:lpstr>
      <vt:lpstr>Úkoly</vt:lpstr>
      <vt:lpstr>Podklady pro zadání podoby loga/ samolepky</vt:lpstr>
      <vt:lpstr>Časový harmonogram</vt:lpstr>
      <vt:lpstr>Snímek 17</vt:lpstr>
      <vt:lpstr>Snímek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Litomyšl přátelská rodině</dc:title>
  <dc:creator>petra</dc:creator>
  <cp:lastModifiedBy>nadvornikova_m</cp:lastModifiedBy>
  <cp:revision>1276</cp:revision>
  <dcterms:created xsi:type="dcterms:W3CDTF">2013-04-08T07:11:12Z</dcterms:created>
  <dcterms:modified xsi:type="dcterms:W3CDTF">2013-05-16T08:45:06Z</dcterms:modified>
</cp:coreProperties>
</file>