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Override5.xml" ContentType="application/vnd.openxmlformats-officedocument.themeOverr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heme/themeOverride3.xml" ContentType="application/vnd.openxmlformats-officedocument.themeOverride+xml"/>
  <Override PartName="/ppt/notesSlides/notesSlide18.xml" ContentType="application/vnd.openxmlformats-officedocument.presentationml.notesSlide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heme/themeOverride1.xml" ContentType="application/vnd.openxmlformats-officedocument.themeOverride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theme/themeOverride4.xml" ContentType="application/vnd.openxmlformats-officedocument.themeOverride+xml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theme/themeOverride2.xml" ContentType="application/vnd.openxmlformats-officedocument.themeOverride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24"/>
  </p:notesMasterIdLst>
  <p:sldIdLst>
    <p:sldId id="256" r:id="rId2"/>
    <p:sldId id="257" r:id="rId3"/>
    <p:sldId id="258" r:id="rId4"/>
    <p:sldId id="259" r:id="rId5"/>
    <p:sldId id="260" r:id="rId6"/>
    <p:sldId id="261" r:id="rId7"/>
    <p:sldId id="281" r:id="rId8"/>
    <p:sldId id="265" r:id="rId9"/>
    <p:sldId id="263" r:id="rId10"/>
    <p:sldId id="264" r:id="rId11"/>
    <p:sldId id="266" r:id="rId12"/>
    <p:sldId id="272" r:id="rId13"/>
    <p:sldId id="273" r:id="rId14"/>
    <p:sldId id="268" r:id="rId15"/>
    <p:sldId id="274" r:id="rId16"/>
    <p:sldId id="275" r:id="rId17"/>
    <p:sldId id="276" r:id="rId18"/>
    <p:sldId id="267" r:id="rId19"/>
    <p:sldId id="277" r:id="rId20"/>
    <p:sldId id="278" r:id="rId21"/>
    <p:sldId id="279" r:id="rId22"/>
    <p:sldId id="271" r:id="rId23"/>
  </p:sldIdLst>
  <p:sldSz cx="9144000" cy="6858000" type="screen4x3"/>
  <p:notesSz cx="6858000" cy="9144000"/>
  <p:custDataLst>
    <p:tags r:id="rId25"/>
  </p:custDataLst>
  <p:defaultTextStyle>
    <a:defPPr>
      <a:defRPr lang="cs-CZ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8080"/>
    <a:srgbClr val="1EC0C8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9" d="100"/>
          <a:sy n="89" d="100"/>
        </p:scale>
        <p:origin x="-942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D8540985-2B60-4E28-A72B-EE295EC12F78}" type="datetimeFigureOut">
              <a:rPr lang="cs-CZ"/>
              <a:pPr>
                <a:defRPr/>
              </a:pPr>
              <a:t>22.11.2012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cs-CZ" noProof="0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noProof="0" smtClean="0"/>
              <a:t>Klepnutím lze upravit styly předlohy textu.</a:t>
            </a:r>
          </a:p>
          <a:p>
            <a:pPr lvl="1"/>
            <a:r>
              <a:rPr lang="cs-CZ" noProof="0" smtClean="0"/>
              <a:t>Druhá úroveň</a:t>
            </a:r>
          </a:p>
          <a:p>
            <a:pPr lvl="2"/>
            <a:r>
              <a:rPr lang="cs-CZ" noProof="0" smtClean="0"/>
              <a:t>Třetí úroveň</a:t>
            </a:r>
          </a:p>
          <a:p>
            <a:pPr lvl="3"/>
            <a:r>
              <a:rPr lang="cs-CZ" noProof="0" smtClean="0"/>
              <a:t>Čtvrtá úroveň</a:t>
            </a:r>
          </a:p>
          <a:p>
            <a:pPr lvl="4"/>
            <a:r>
              <a:rPr lang="cs-CZ" noProof="0" smtClean="0"/>
              <a:t>Pátá úroveň</a:t>
            </a:r>
            <a:endParaRPr lang="cs-CZ" noProof="0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2ACF43CD-C121-465E-AF26-01032D4A2B0F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Zástupný symbol pro obrázek snímku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2" name="Zástupný symbol pro poznámky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cs-CZ" smtClean="0"/>
          </a:p>
        </p:txBody>
      </p:sp>
      <p:sp>
        <p:nvSpPr>
          <p:cNvPr id="15363" name="Zástupný symbol pro číslo snímku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17A859E8-B848-444F-A1B6-BD3DFB363273}" type="slidenum">
              <a:rPr lang="cs-CZ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cs-CZ">
              <a:cs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Zástupný symbol pro obrázek snímku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0" name="Zástupný symbol pro poznámky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cs-CZ" smtClean="0"/>
          </a:p>
        </p:txBody>
      </p:sp>
      <p:sp>
        <p:nvSpPr>
          <p:cNvPr id="17411" name="Zástupný symbol pro číslo snímku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E4DD388-613D-4D62-9925-02FB41E0A649}" type="slidenum">
              <a:rPr lang="cs-CZ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cs-CZ">
              <a:cs typeface="Arial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Zástupný symbol pro obrázek snímku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8" name="Zástupný symbol pro poznámky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cs-CZ" smtClean="0"/>
          </a:p>
        </p:txBody>
      </p:sp>
      <p:sp>
        <p:nvSpPr>
          <p:cNvPr id="19459" name="Zástupný symbol pro číslo snímku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C89F64ED-4522-4348-9CE5-4E743F9A0A64}" type="slidenum">
              <a:rPr lang="cs-CZ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cs-CZ">
              <a:cs typeface="Arial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Zástupný symbol pro obrázek snímku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6" name="Zástupný symbol pro poznámky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cs-CZ" smtClean="0"/>
          </a:p>
        </p:txBody>
      </p:sp>
      <p:sp>
        <p:nvSpPr>
          <p:cNvPr id="21507" name="Zástupný symbol pro číslo snímku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CD14873-17EA-434A-B301-E0822BF48EF5}" type="slidenum">
              <a:rPr lang="cs-CZ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cs-CZ">
              <a:cs typeface="Arial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Zástupný symbol pro obrázek snímku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4" name="Zástupný symbol pro poznámky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cs-CZ" smtClean="0"/>
          </a:p>
        </p:txBody>
      </p:sp>
      <p:sp>
        <p:nvSpPr>
          <p:cNvPr id="23555" name="Zástupný symbol pro číslo snímku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468868FC-B618-4731-8E34-DC888367346D}" type="slidenum">
              <a:rPr lang="cs-CZ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cs-CZ">
              <a:cs typeface="Arial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Zástupný symbol pro obrázek snímku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2" name="Zástupný symbol pro poznámky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cs-CZ" smtClean="0"/>
          </a:p>
        </p:txBody>
      </p:sp>
      <p:sp>
        <p:nvSpPr>
          <p:cNvPr id="25603" name="Zástupný symbol pro číslo snímku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4DAC80F2-1BE9-4C2E-A571-688E74C81DF0}" type="slidenum">
              <a:rPr lang="cs-CZ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cs-CZ">
              <a:cs typeface="Arial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Zástupný symbol pro obrázek snímku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0" name="Zástupný symbol pro poznámky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cs-CZ" smtClean="0"/>
          </a:p>
        </p:txBody>
      </p:sp>
      <p:sp>
        <p:nvSpPr>
          <p:cNvPr id="27651" name="Zástupný symbol pro číslo snímku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5A45E22-8A92-4660-8D30-559129957EA8}" type="slidenum">
              <a:rPr lang="cs-CZ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cs-CZ">
              <a:cs typeface="Arial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Zástupný symbol pro obrázek snímku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8" name="Zástupný symbol pro poznámky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cs-CZ" smtClean="0"/>
          </a:p>
        </p:txBody>
      </p:sp>
      <p:sp>
        <p:nvSpPr>
          <p:cNvPr id="29699" name="Zástupný symbol pro číslo snímku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555DBF8-52D5-4538-8F25-9E8C26F11D20}" type="slidenum">
              <a:rPr lang="cs-CZ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cs-CZ">
              <a:cs typeface="Arial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Zástupný symbol pro obrázek snímku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6" name="Zástupný symbol pro poznámky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cs-CZ" smtClean="0"/>
          </a:p>
        </p:txBody>
      </p:sp>
      <p:sp>
        <p:nvSpPr>
          <p:cNvPr id="31747" name="Zástupný symbol pro číslo snímku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F9194EDC-2A9E-4CC6-9459-0064B997328D}" type="slidenum">
              <a:rPr lang="cs-CZ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cs-CZ">
              <a:cs typeface="Arial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Zástupný symbol pro obrázek snímku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4" name="Zástupný symbol pro poznámky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cs-CZ" smtClean="0"/>
          </a:p>
        </p:txBody>
      </p:sp>
      <p:sp>
        <p:nvSpPr>
          <p:cNvPr id="33795" name="Zástupný symbol pro číslo snímku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09D8117-D473-4A5E-971E-2C62CEBC1272}" type="slidenum">
              <a:rPr lang="cs-CZ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cs-CZ">
              <a:cs typeface="Arial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Zástupný symbol pro obrázek snímku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2" name="Zástupný symbol pro poznámky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cs-CZ" smtClean="0"/>
          </a:p>
        </p:txBody>
      </p:sp>
      <p:sp>
        <p:nvSpPr>
          <p:cNvPr id="35843" name="Zástupný symbol pro číslo snímku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E3886E5-586A-4601-9DF3-B8CED040D404}" type="slidenum">
              <a:rPr lang="cs-CZ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cs-CZ">
              <a:cs typeface="Arial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Zástupný symbol pro obrázek snímku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0" name="Zástupný symbol pro poznámky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cs-CZ" smtClean="0"/>
          </a:p>
        </p:txBody>
      </p:sp>
      <p:sp>
        <p:nvSpPr>
          <p:cNvPr id="37891" name="Zástupný symbol pro číslo snímku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4F5C57E-FFDE-4C54-863F-B6182140EC0E}" type="slidenum">
              <a:rPr lang="cs-CZ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cs-CZ">
              <a:cs typeface="Arial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Zástupný symbol pro obrázek snímku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8" name="Zástupný symbol pro poznámky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cs-CZ" smtClean="0"/>
          </a:p>
        </p:txBody>
      </p:sp>
      <p:sp>
        <p:nvSpPr>
          <p:cNvPr id="39939" name="Zástupný symbol pro číslo snímku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52A67CAA-F561-4E65-A965-E0998608D8AF}" type="slidenum">
              <a:rPr lang="cs-CZ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cs-CZ">
              <a:cs typeface="Arial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Zástupný symbol pro obrázek snímku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6" name="Zástupný symbol pro poznámky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cs-CZ" smtClean="0"/>
          </a:p>
        </p:txBody>
      </p:sp>
      <p:sp>
        <p:nvSpPr>
          <p:cNvPr id="41987" name="Zástupný symbol pro číslo snímku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27A67E5-B0F5-482B-B3D9-CCF4C81EC32F}" type="slidenum">
              <a:rPr lang="cs-CZ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cs-CZ">
              <a:cs typeface="Arial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Zástupný symbol pro obrázek snímku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4" name="Zástupný symbol pro poznámky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cs-CZ" smtClean="0"/>
          </a:p>
        </p:txBody>
      </p:sp>
      <p:sp>
        <p:nvSpPr>
          <p:cNvPr id="44035" name="Zástupný symbol pro číslo snímku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B0E5593D-F852-413C-87B8-2C089979ECF7}" type="slidenum">
              <a:rPr lang="cs-CZ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cs-CZ">
              <a:cs typeface="Arial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Zástupný symbol pro obrázek snímku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2" name="Zástupný symbol pro poznámky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cs-CZ" smtClean="0"/>
          </a:p>
        </p:txBody>
      </p:sp>
      <p:sp>
        <p:nvSpPr>
          <p:cNvPr id="46083" name="Zástupný symbol pro číslo snímku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818F74E-515A-4876-A9FC-92689A74714D}" type="slidenum">
              <a:rPr lang="cs-CZ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cs-CZ">
              <a:cs typeface="Arial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Zástupný symbol pro obrázek snímku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130" name="Zástupný symbol pro poznámky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cs-CZ" smtClean="0"/>
          </a:p>
        </p:txBody>
      </p:sp>
      <p:sp>
        <p:nvSpPr>
          <p:cNvPr id="48131" name="Zástupný symbol pro číslo snímku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F61EDDAC-6EF8-44BF-A333-4262B0525524}" type="slidenum">
              <a:rPr lang="cs-CZ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17</a:t>
            </a:fld>
            <a:endParaRPr lang="cs-CZ">
              <a:cs typeface="Arial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Zástupný symbol pro obrázek snímku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78" name="Zástupný symbol pro poznámky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cs-CZ" smtClean="0"/>
          </a:p>
        </p:txBody>
      </p:sp>
      <p:sp>
        <p:nvSpPr>
          <p:cNvPr id="50179" name="Zástupný symbol pro číslo snímku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2452F95-7E2D-454B-91A2-383C5C6944AF}" type="slidenum">
              <a:rPr lang="cs-CZ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18</a:t>
            </a:fld>
            <a:endParaRPr lang="cs-CZ">
              <a:cs typeface="Arial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Zástupný symbol pro obrázek snímku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6" name="Zástupný symbol pro poznámky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cs-CZ" smtClean="0"/>
          </a:p>
        </p:txBody>
      </p:sp>
      <p:sp>
        <p:nvSpPr>
          <p:cNvPr id="52227" name="Zástupný symbol pro číslo snímku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78D8420-07E1-40E9-8991-B276FAF3A769}" type="slidenum">
              <a:rPr lang="cs-CZ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19</a:t>
            </a:fld>
            <a:endParaRPr lang="cs-CZ">
              <a:cs typeface="Arial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Zástupný symbol pro obrázek snímku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4274" name="Zástupný symbol pro poznámky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cs-CZ" smtClean="0"/>
          </a:p>
        </p:txBody>
      </p:sp>
      <p:sp>
        <p:nvSpPr>
          <p:cNvPr id="54275" name="Zástupný symbol pro číslo snímku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BDAA54D-A196-4C77-BF43-01457CAE3AD2}" type="slidenum">
              <a:rPr lang="cs-CZ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20</a:t>
            </a:fld>
            <a:endParaRPr lang="cs-CZ">
              <a:cs typeface="Arial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Zástupný symbol pro obrázek snímku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2" name="Zástupný symbol pro poznámky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cs-CZ" smtClean="0"/>
          </a:p>
        </p:txBody>
      </p:sp>
      <p:sp>
        <p:nvSpPr>
          <p:cNvPr id="56323" name="Zástupný symbol pro číslo snímku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967CB49-02D7-4B7A-A670-9C86A21D16D0}" type="slidenum">
              <a:rPr lang="cs-CZ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21</a:t>
            </a:fld>
            <a:endParaRPr lang="cs-CZ">
              <a:cs typeface="Arial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Zástupný symbol pro obrázek snímku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0" name="Zástupný symbol pro poznámky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cs-CZ" smtClean="0"/>
          </a:p>
        </p:txBody>
      </p:sp>
      <p:sp>
        <p:nvSpPr>
          <p:cNvPr id="58371" name="Zástupný symbol pro číslo snímku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8C04FB6-2FB7-45BD-8F92-2D9378E913DB}" type="slidenum">
              <a:rPr lang="cs-CZ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22</a:t>
            </a:fld>
            <a:endParaRPr lang="cs-CZ"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Nadpis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17" name="Podnadpis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cs-CZ" smtClean="0"/>
              <a:t>Klepnutím lze upravit styl předlohy podnadpisů.</a:t>
            </a:r>
            <a:endParaRPr lang="en-US"/>
          </a:p>
        </p:txBody>
      </p:sp>
      <p:sp>
        <p:nvSpPr>
          <p:cNvPr id="4" name="Zástupný symbol pro datum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3AC05C-3AA2-4F46-A330-100477FCD67E}" type="datetimeFigureOut">
              <a:rPr lang="cs-CZ"/>
              <a:pPr>
                <a:defRPr/>
              </a:pPr>
              <a:t>22.11.2012</a:t>
            </a:fld>
            <a:endParaRPr lang="cs-CZ"/>
          </a:p>
        </p:txBody>
      </p:sp>
      <p:sp>
        <p:nvSpPr>
          <p:cNvPr id="5" name="Zástupný symbol pro zápatí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C9A562-1265-4702-A553-C92BABA1D6E2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Zástupný symbol pro datum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02BAB7-1CF5-452C-9390-96DF12C5FADA}" type="datetimeFigureOut">
              <a:rPr lang="cs-CZ"/>
              <a:pPr>
                <a:defRPr/>
              </a:pPr>
              <a:t>22.11.2012</a:t>
            </a:fld>
            <a:endParaRPr lang="cs-CZ"/>
          </a:p>
        </p:txBody>
      </p:sp>
      <p:sp>
        <p:nvSpPr>
          <p:cNvPr id="5" name="Zástupný symbol pro zápatí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312D6C-0F87-4E5B-82A5-3F27F7B8C80C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7BD8F6-4FE9-48F6-911D-E4AB42195C37}" type="datetimeFigureOut">
              <a:rPr lang="cs-CZ"/>
              <a:pPr>
                <a:defRPr/>
              </a:pPr>
              <a:t>22.11.2012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440ABA-1745-415C-912A-361E6D86F0A4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5" name="Zástupný symbol pro datum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D9DB84-EFEE-41B7-8B82-0A6E2E8BA24B}" type="datetimeFigureOut">
              <a:rPr lang="cs-CZ"/>
              <a:pPr>
                <a:defRPr/>
              </a:pPr>
              <a:t>22.11.2012</a:t>
            </a:fld>
            <a:endParaRPr lang="cs-CZ"/>
          </a:p>
        </p:txBody>
      </p:sp>
      <p:sp>
        <p:nvSpPr>
          <p:cNvPr id="6" name="Zástupný symbol pro zápatí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EFC7B7-5C9C-41D8-8417-74B29DF462F6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obsah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7" name="Zástupný symbol pro datum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431431-D12D-4E57-B43E-26B09A54CD4E}" type="datetimeFigureOut">
              <a:rPr lang="cs-CZ"/>
              <a:pPr>
                <a:defRPr/>
              </a:pPr>
              <a:t>22.11.2012</a:t>
            </a:fld>
            <a:endParaRPr lang="cs-CZ"/>
          </a:p>
        </p:txBody>
      </p:sp>
      <p:sp>
        <p:nvSpPr>
          <p:cNvPr id="8" name="Zástupný symbol pro zápatí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9" name="Zástupný symbol pro číslo snímku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D84368-C7AE-4B65-A856-95A2F544B9A5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datum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A4005D-F788-45E1-BEC2-BF5F273544B3}" type="datetimeFigureOut">
              <a:rPr lang="cs-CZ"/>
              <a:pPr>
                <a:defRPr/>
              </a:pPr>
              <a:t>22.11.2012</a:t>
            </a:fld>
            <a:endParaRPr lang="cs-CZ"/>
          </a:p>
        </p:txBody>
      </p:sp>
      <p:sp>
        <p:nvSpPr>
          <p:cNvPr id="4" name="Zástupný symbol pro zápatí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Zástupný symbol pro číslo snímku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AC4075-8193-4F28-8A5F-B817BCEC56E0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D473DA-3D15-4CF4-9E39-ABCF4162AE37}" type="datetimeFigureOut">
              <a:rPr lang="cs-CZ"/>
              <a:pPr>
                <a:defRPr/>
              </a:pPr>
              <a:t>22.11.2012</a:t>
            </a:fld>
            <a:endParaRPr lang="cs-CZ"/>
          </a:p>
        </p:txBody>
      </p:sp>
      <p:sp>
        <p:nvSpPr>
          <p:cNvPr id="3" name="Zástupný symbol pro zápatí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4" name="Zástupný symbol pro číslo snímku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B1B937-FB37-489F-947F-97FD144F67C6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5" name="Zástupný symbol pro datum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4A41DC-5787-4992-B592-786082B2BF15}" type="datetimeFigureOut">
              <a:rPr lang="cs-CZ"/>
              <a:pPr>
                <a:defRPr/>
              </a:pPr>
              <a:t>22.11.2012</a:t>
            </a:fld>
            <a:endParaRPr lang="cs-CZ"/>
          </a:p>
        </p:txBody>
      </p:sp>
      <p:sp>
        <p:nvSpPr>
          <p:cNvPr id="6" name="Zástupný symbol pro zápatí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C6C85E-3E2D-4DA8-8265-6BE9395C0673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délník s odříznutým a zakulaceným jedním rohem 8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Pravoúhlý trojúhelník 11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Volný tvar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Volný tvar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cs-CZ" noProof="0" smtClean="0"/>
              <a:t>Klepnutím na ikonu přidáte obrázek.</a:t>
            </a:r>
            <a:endParaRPr lang="en-US" noProof="0" dirty="0"/>
          </a:p>
        </p:txBody>
      </p:sp>
      <p:sp>
        <p:nvSpPr>
          <p:cNvPr id="9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B31B32-8A27-4327-A479-875C100A4011}" type="datetimeFigureOut">
              <a:rPr lang="cs-CZ"/>
              <a:pPr>
                <a:defRPr/>
              </a:pPr>
              <a:t>22.11.2012</a:t>
            </a:fld>
            <a:endParaRPr lang="cs-CZ"/>
          </a:p>
        </p:txBody>
      </p:sp>
      <p:sp>
        <p:nvSpPr>
          <p:cNvPr id="10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11" name="Zástupný symbol pro číslo snímku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DF8B78-457E-4270-914A-37DC176B1D9E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Zástupný symbol pro datum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D30C32-65A1-4BB9-9744-F8C50121FBF2}" type="datetimeFigureOut">
              <a:rPr lang="cs-CZ"/>
              <a:pPr>
                <a:defRPr/>
              </a:pPr>
              <a:t>22.11.2012</a:t>
            </a:fld>
            <a:endParaRPr lang="cs-CZ"/>
          </a:p>
        </p:txBody>
      </p:sp>
      <p:sp>
        <p:nvSpPr>
          <p:cNvPr id="5" name="Zástupný symbol pro zápatí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E03696-7D77-46F2-B509-6D62194EAF80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Zástupný symbol pro datum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0B84CF-043F-4405-8862-A2B62025DFD2}" type="datetimeFigureOut">
              <a:rPr lang="cs-CZ"/>
              <a:pPr>
                <a:defRPr/>
              </a:pPr>
              <a:t>22.11.2012</a:t>
            </a:fld>
            <a:endParaRPr lang="cs-CZ"/>
          </a:p>
        </p:txBody>
      </p:sp>
      <p:sp>
        <p:nvSpPr>
          <p:cNvPr id="5" name="Zástupný symbol pro zápatí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5699B9-1E56-40CE-81A7-C40F1AC721CE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Volný tvar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28" name="Zástupný symbol pro nadpis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cs-CZ" smtClean="0"/>
              <a:t>Klepnutím lze upravit styl předlohy nadpisů.</a:t>
            </a:r>
            <a:endParaRPr lang="en-US" smtClean="0"/>
          </a:p>
        </p:txBody>
      </p:sp>
      <p:sp>
        <p:nvSpPr>
          <p:cNvPr id="1029" name="Zástupný symbol pro text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smtClean="0"/>
          </a:p>
        </p:txBody>
      </p:sp>
      <p:sp>
        <p:nvSpPr>
          <p:cNvPr id="10" name="Zástupný symbol pro datum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2">
                    <a:shade val="9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769ACA8-76F7-41E9-91D1-DF36552459EC}" type="datetimeFigureOut">
              <a:rPr lang="cs-CZ"/>
              <a:pPr>
                <a:defRPr/>
              </a:pPr>
              <a:t>22.11.2012</a:t>
            </a:fld>
            <a:endParaRPr lang="cs-CZ"/>
          </a:p>
        </p:txBody>
      </p:sp>
      <p:sp>
        <p:nvSpPr>
          <p:cNvPr id="22" name="Zástupný symbol pro zápatí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18" name="Zástupný symbol pro číslo snímku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2">
                    <a:shade val="9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9497BB4-D740-4CC7-95AB-BAD50B19FD9E}" type="slidenum">
              <a:rPr lang="cs-CZ"/>
              <a:pPr>
                <a:defRPr/>
              </a:pPr>
              <a:t>‹#›</a:t>
            </a:fld>
            <a:endParaRPr lang="cs-CZ"/>
          </a:p>
        </p:txBody>
      </p:sp>
      <p:grpSp>
        <p:nvGrpSpPr>
          <p:cNvPr id="1033" name="Skupina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Volný tvar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13" name="Volný tvar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7" r:id="rId2"/>
    <p:sldLayoutId id="2147483709" r:id="rId3"/>
    <p:sldLayoutId id="2147483706" r:id="rId4"/>
    <p:sldLayoutId id="2147483705" r:id="rId5"/>
    <p:sldLayoutId id="2147483704" r:id="rId6"/>
    <p:sldLayoutId id="2147483703" r:id="rId7"/>
    <p:sldLayoutId id="2147483702" r:id="rId8"/>
    <p:sldLayoutId id="2147483710" r:id="rId9"/>
    <p:sldLayoutId id="2147483701" r:id="rId10"/>
    <p:sldLayoutId id="2147483700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fontAlgn="base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fontAlgn="base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fontAlgn="base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fontAlgn="base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.xml"/><Relationship Id="rId4" Type="http://schemas.openxmlformats.org/officeDocument/2006/relationships/image" Target="../media/image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4.xml"/><Relationship Id="rId4" Type="http://schemas.openxmlformats.org/officeDocument/2006/relationships/image" Target="../media/image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5.xml"/><Relationship Id="rId4" Type="http://schemas.openxmlformats.org/officeDocument/2006/relationships/image" Target="../media/image1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F:\DCIM\100OLYMP\PA050075.JPG"/>
          <p:cNvPicPr>
            <a:picLocks noChangeAspect="1" noChangeArrowheads="1"/>
          </p:cNvPicPr>
          <p:nvPr/>
        </p:nvPicPr>
        <p:blipFill rotWithShape="1"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lum bright="10000" contrast="10000"/>
            <a:extLst>
              <a:ext uri="{BEBA8EAE-BF5A-486C-A8C5-ECC9F3942E4B}"/>
              <a:ext uri="{28A0092B-C50C-407E-A947-70E740481C1C}"/>
            </a:extLst>
          </a:blip>
          <a:srcRect r="5374"/>
          <a:stretch/>
        </p:blipFill>
        <p:spPr bwMode="auto">
          <a:xfrm rot="16200000">
            <a:off x="-1143355" y="1143357"/>
            <a:ext cx="11719760" cy="9433049"/>
          </a:xfrm>
          <a:prstGeom prst="rect">
            <a:avLst/>
          </a:prstGeom>
          <a:noFill/>
          <a:extLst>
            <a:ext uri="{909E8E84-426E-40DD-AFC4-6F175D3DCCD1}"/>
          </a:extLst>
        </p:spPr>
      </p:pic>
      <p:sp>
        <p:nvSpPr>
          <p:cNvPr id="5" name="Podnadpis 4"/>
          <p:cNvSpPr>
            <a:spLocks noGrp="1"/>
          </p:cNvSpPr>
          <p:nvPr>
            <p:ph type="subTitle" idx="1"/>
          </p:nvPr>
        </p:nvSpPr>
        <p:spPr>
          <a:xfrm>
            <a:off x="1116013" y="4005263"/>
            <a:ext cx="7056437" cy="2016125"/>
          </a:xfrm>
        </p:spPr>
        <p:txBody>
          <a:bodyPr>
            <a:normAutofit/>
          </a:bodyPr>
          <a:lstStyle/>
          <a:p>
            <a:pPr marR="0" algn="l">
              <a:lnSpc>
                <a:spcPct val="80000"/>
              </a:lnSpc>
            </a:pPr>
            <a:r>
              <a:rPr lang="cs-CZ" sz="2200" smtClean="0"/>
              <a:t> </a:t>
            </a:r>
            <a:r>
              <a:rPr lang="cs-CZ" sz="2200" b="1" smtClean="0">
                <a:solidFill>
                  <a:srgbClr val="0076A3"/>
                </a:solidFill>
                <a:latin typeface="Arial Narrow" pitchFamily="34" charset="0"/>
              </a:rPr>
              <a:t>Autorky:</a:t>
            </a:r>
          </a:p>
          <a:p>
            <a:pPr marR="0" algn="l">
              <a:lnSpc>
                <a:spcPct val="80000"/>
              </a:lnSpc>
            </a:pPr>
            <a:r>
              <a:rPr lang="cs-CZ" sz="2200" b="1" smtClean="0">
                <a:solidFill>
                  <a:srgbClr val="0076A3"/>
                </a:solidFill>
                <a:latin typeface="Arial Narrow" pitchFamily="34" charset="0"/>
              </a:rPr>
              <a:t> Karina Girčáková, Kateřina Macková,  Magdaléna Rožková, žákyně VIII.A ZŠ Zámecká Litomyšl s použitím sbírky pohlednic pana Petra Jandíka.</a:t>
            </a:r>
          </a:p>
          <a:p>
            <a:pPr marR="0" algn="l">
              <a:lnSpc>
                <a:spcPct val="80000"/>
              </a:lnSpc>
            </a:pPr>
            <a:r>
              <a:rPr lang="cs-CZ" sz="2200" b="1" smtClean="0">
                <a:solidFill>
                  <a:srgbClr val="0076A3"/>
                </a:solidFill>
                <a:latin typeface="Arial Narrow" pitchFamily="34" charset="0"/>
              </a:rPr>
              <a:t> </a:t>
            </a:r>
          </a:p>
          <a:p>
            <a:pPr marR="0">
              <a:lnSpc>
                <a:spcPct val="80000"/>
              </a:lnSpc>
            </a:pPr>
            <a:r>
              <a:rPr lang="cs-CZ" sz="2200" b="1" smtClean="0">
                <a:solidFill>
                  <a:srgbClr val="0076A3"/>
                </a:solidFill>
                <a:latin typeface="Arial Narrow" pitchFamily="34" charset="0"/>
              </a:rPr>
              <a:t>podzim 2012</a:t>
            </a:r>
          </a:p>
          <a:p>
            <a:pPr marR="0">
              <a:lnSpc>
                <a:spcPct val="80000"/>
              </a:lnSpc>
            </a:pPr>
            <a:endParaRPr lang="cs-CZ" sz="2200" smtClean="0"/>
          </a:p>
          <a:p>
            <a:pPr marR="0">
              <a:lnSpc>
                <a:spcPct val="80000"/>
              </a:lnSpc>
            </a:pPr>
            <a:endParaRPr lang="cs-CZ" sz="2200" smtClean="0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7544" y="692696"/>
            <a:ext cx="8345016" cy="2738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63500" dist="50800" dir="16200000">
              <a:prstClr val="black">
                <a:alpha val="50000"/>
              </a:prstClr>
            </a:innerShdw>
          </a:effectLst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>
                <a:latin typeface="Arial Narrow" pitchFamily="34" charset="0"/>
              </a:rPr>
              <a:t>Než začneme</a:t>
            </a:r>
          </a:p>
        </p:txBody>
      </p:sp>
      <p:sp>
        <p:nvSpPr>
          <p:cNvPr id="5" name="Zástupný symbol pro obsah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74320" indent="-274320" algn="just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cs-CZ" dirty="0">
                <a:latin typeface="Arial Narrow" pitchFamily="34" charset="0"/>
              </a:rPr>
              <a:t>Valy, nebo také vale, je slovo, kterým dříve čeština označovala místo, kudy se valila voda. V Litomyšli bývala taková místa dvě: kolem řeky </a:t>
            </a:r>
            <a:r>
              <a:rPr lang="cs-CZ" dirty="0" err="1">
                <a:latin typeface="Arial Narrow" pitchFamily="34" charset="0"/>
              </a:rPr>
              <a:t>Loučné</a:t>
            </a:r>
            <a:r>
              <a:rPr lang="cs-CZ" dirty="0">
                <a:latin typeface="Arial Narrow" pitchFamily="34" charset="0"/>
              </a:rPr>
              <a:t> Dolní (Vodní) vale, podél zdi klášterních zahrad, </a:t>
            </a:r>
            <a:r>
              <a:rPr lang="cs-CZ" dirty="0" smtClean="0">
                <a:latin typeface="Arial Narrow" pitchFamily="34" charset="0"/>
              </a:rPr>
              <a:t>kde je </a:t>
            </a:r>
            <a:r>
              <a:rPr lang="cs-CZ" dirty="0">
                <a:latin typeface="Arial Narrow" pitchFamily="34" charset="0"/>
              </a:rPr>
              <a:t>ulice Zámecká, vale Panské</a:t>
            </a:r>
            <a:r>
              <a:rPr lang="cs-CZ" dirty="0" smtClean="0">
                <a:latin typeface="Arial Narrow" pitchFamily="34" charset="0"/>
              </a:rPr>
              <a:t>.</a:t>
            </a:r>
          </a:p>
          <a:p>
            <a:pPr marL="274320" indent="-274320" algn="just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cs-CZ" dirty="0" smtClean="0">
                <a:latin typeface="Arial Narrow" pitchFamily="34" charset="0"/>
              </a:rPr>
              <a:t>Vodní valy je dnes oficiální název pro ulici souběžnou s pravým břehem řeky Loučné, </a:t>
            </a:r>
            <a:r>
              <a:rPr lang="cs-CZ" dirty="0">
                <a:latin typeface="Arial Narrow" pitchFamily="34" charset="0"/>
              </a:rPr>
              <a:t>a to od světelné křižovatky po most u hotelu Dalibor.</a:t>
            </a:r>
            <a:r>
              <a:rPr lang="cs-CZ" dirty="0" smtClean="0">
                <a:latin typeface="Arial Narrow" pitchFamily="34" charset="0"/>
              </a:rPr>
              <a:t>   </a:t>
            </a:r>
          </a:p>
          <a:p>
            <a:pPr marL="0" indent="0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cs-CZ" dirty="0" smtClean="0">
                <a:latin typeface="Arial Narrow" pitchFamily="34" charset="0"/>
              </a:rPr>
              <a:t>   </a:t>
            </a:r>
          </a:p>
          <a:p>
            <a:pPr marL="0" indent="0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cs-CZ" dirty="0" smtClean="0">
                <a:latin typeface="Arial Narrow" pitchFamily="34" charset="0"/>
              </a:rPr>
              <a:t>   </a:t>
            </a:r>
            <a:endParaRPr lang="cs-CZ" dirty="0">
              <a:latin typeface="Arial Narrow" pitchFamily="34" charset="0"/>
            </a:endParaRPr>
          </a:p>
          <a:p>
            <a:pPr marL="0" indent="0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endParaRPr lang="cs-CZ" dirty="0">
              <a:latin typeface="Comic Sans MS" pitchFamily="66" charset="0"/>
            </a:endParaRPr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>
                <a:latin typeface="Arial Narrow" pitchFamily="34" charset="0"/>
              </a:rPr>
              <a:t>Živá tepna města </a:t>
            </a:r>
          </a:p>
        </p:txBody>
      </p:sp>
      <p:sp>
        <p:nvSpPr>
          <p:cNvPr id="18434" name="Zástupný symbol pro obsah 2"/>
          <p:cNvSpPr>
            <a:spLocks noGrp="1"/>
          </p:cNvSpPr>
          <p:nvPr>
            <p:ph idx="1"/>
          </p:nvPr>
        </p:nvSpPr>
        <p:spPr>
          <a:xfrm>
            <a:off x="179388" y="1916113"/>
            <a:ext cx="8229600" cy="4389437"/>
          </a:xfrm>
        </p:spPr>
        <p:txBody>
          <a:bodyPr/>
          <a:lstStyle/>
          <a:p>
            <a:pPr indent="15875" algn="just">
              <a:buFont typeface="Wingdings 2" pitchFamily="18" charset="2"/>
              <a:buNone/>
            </a:pPr>
            <a:endParaRPr lang="cs-CZ" smtClean="0">
              <a:latin typeface="Arial Narrow" pitchFamily="34" charset="0"/>
            </a:endParaRPr>
          </a:p>
          <a:p>
            <a:pPr indent="15875" algn="just">
              <a:buFont typeface="Wingdings 2" pitchFamily="18" charset="2"/>
              <a:buNone/>
            </a:pPr>
            <a:r>
              <a:rPr lang="cs-CZ" smtClean="0">
                <a:latin typeface="Arial Narrow" pitchFamily="34" charset="0"/>
              </a:rPr>
              <a:t>Místo, které dnes známe jako asfaltovou silnici plnou těsně u chodníku zaparkovaných aut, kde na řeku němě zírají vrata garáží, zdi zahrad a dvorků, bývalo plné života, podnikání a romantiky. </a:t>
            </a:r>
          </a:p>
          <a:p>
            <a:pPr indent="15875" algn="just">
              <a:buFont typeface="Wingdings 2" pitchFamily="18" charset="2"/>
              <a:buNone/>
            </a:pPr>
            <a:endParaRPr lang="cs-CZ" smtClean="0">
              <a:latin typeface="Arial Narrow" pitchFamily="34" charset="0"/>
            </a:endParaRPr>
          </a:p>
          <a:p>
            <a:pPr indent="15875" algn="just">
              <a:buFont typeface="Wingdings 2" pitchFamily="18" charset="2"/>
              <a:buNone/>
            </a:pPr>
            <a:endParaRPr lang="cs-CZ" smtClean="0">
              <a:latin typeface="Arial Narrow" pitchFamily="34" charset="0"/>
            </a:endParaRPr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500063" y="1000125"/>
            <a:ext cx="8229600" cy="849313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cs-CZ" dirty="0" smtClean="0"/>
              <a:t/>
            </a:r>
            <a:br>
              <a:rPr lang="cs-CZ" dirty="0" smtClean="0"/>
            </a:br>
            <a:r>
              <a:rPr lang="cs-CZ" dirty="0" smtClean="0"/>
              <a:t/>
            </a:r>
            <a:br>
              <a:rPr lang="cs-CZ" dirty="0" smtClean="0"/>
            </a:br>
            <a:r>
              <a:rPr lang="cs-CZ" dirty="0" smtClean="0">
                <a:latin typeface="Arial Narrow" pitchFamily="34" charset="0"/>
              </a:rPr>
              <a:t>Valy pro hospodyně</a:t>
            </a:r>
            <a:endParaRPr lang="cs-CZ" dirty="0">
              <a:latin typeface="Arial Narrow" pitchFamily="34" charset="0"/>
            </a:endParaRPr>
          </a:p>
        </p:txBody>
      </p:sp>
      <p:sp>
        <p:nvSpPr>
          <p:cNvPr id="5" name="Zástupný symbol pro obsah 4"/>
          <p:cNvSpPr>
            <a:spLocks noGrp="1"/>
          </p:cNvSpPr>
          <p:nvPr>
            <p:ph idx="1"/>
          </p:nvPr>
        </p:nvSpPr>
        <p:spPr>
          <a:xfrm>
            <a:off x="468313" y="1700213"/>
            <a:ext cx="8229600" cy="4930775"/>
          </a:xfrm>
        </p:spPr>
        <p:txBody>
          <a:bodyPr>
            <a:normAutofit/>
          </a:bodyPr>
          <a:lstStyle/>
          <a:p>
            <a:pPr marL="0" indent="0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endParaRPr lang="cs-CZ" dirty="0" smtClean="0"/>
          </a:p>
          <a:p>
            <a:pPr marL="0" indent="0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cs-CZ" dirty="0" smtClean="0">
                <a:latin typeface="Arial Narrow" pitchFamily="34" charset="0"/>
              </a:rPr>
              <a:t>Řeku lemovala </a:t>
            </a:r>
            <a:r>
              <a:rPr lang="cs-CZ" b="1" dirty="0" smtClean="0">
                <a:latin typeface="Arial Narrow" pitchFamily="34" charset="0"/>
              </a:rPr>
              <a:t>máchadla</a:t>
            </a:r>
            <a:r>
              <a:rPr lang="cs-CZ" dirty="0" smtClean="0">
                <a:latin typeface="Arial Narrow" pitchFamily="34" charset="0"/>
              </a:rPr>
              <a:t> (malé plochy nad hladinou vody, ze kterých se vkleče máchalo vyprané prádlo).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cs-CZ" dirty="0" smtClean="0">
                <a:latin typeface="Arial Narrow" pitchFamily="34" charset="0"/>
              </a:rPr>
              <a:t>Byla ponejvíce dřevěná, vedly k nim úzké schody (na několika místech byly schody obnoveny). 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cs-CZ" dirty="0" smtClean="0">
                <a:latin typeface="Arial Narrow" pitchFamily="34" charset="0"/>
              </a:rPr>
              <a:t>Největší byla naproti restauraci V Ráji (vpravo od mostu vedoucího z </a:t>
            </a:r>
            <a:r>
              <a:rPr lang="cs-CZ" dirty="0" err="1" smtClean="0">
                <a:latin typeface="Arial Narrow" pitchFamily="34" charset="0"/>
              </a:rPr>
              <a:t>Ropkovy</a:t>
            </a:r>
            <a:r>
              <a:rPr lang="cs-CZ" dirty="0" smtClean="0">
                <a:latin typeface="Arial Narrow" pitchFamily="34" charset="0"/>
              </a:rPr>
              <a:t> ulice) a u domku Faltysových (u </a:t>
            </a:r>
            <a:r>
              <a:rPr lang="cs-CZ" dirty="0" err="1" smtClean="0">
                <a:latin typeface="Arial Narrow" pitchFamily="34" charset="0"/>
              </a:rPr>
              <a:t>Bobo</a:t>
            </a:r>
            <a:r>
              <a:rPr lang="cs-CZ" dirty="0" smtClean="0">
                <a:latin typeface="Arial Narrow" pitchFamily="34" charset="0"/>
              </a:rPr>
              <a:t> Café).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cs-CZ" dirty="0" smtClean="0">
                <a:latin typeface="Arial Narrow" pitchFamily="34" charset="0"/>
              </a:rPr>
              <a:t>Prádlo se sušilo (a bělilo) na louce na levém břehu řeky, naproti dnešní pedagogické škole.  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cs-CZ" dirty="0" smtClean="0">
              <a:latin typeface="Arial Narrow" pitchFamily="34" charset="0"/>
            </a:endParaRPr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>
                <a:latin typeface="Arial Narrow" pitchFamily="34" charset="0"/>
              </a:rPr>
              <a:t>Valy pro děti</a:t>
            </a:r>
          </a:p>
        </p:txBody>
      </p:sp>
      <p:sp>
        <p:nvSpPr>
          <p:cNvPr id="22530" name="Zástupný symbol pro obsah 2"/>
          <p:cNvSpPr>
            <a:spLocks noGrp="1"/>
          </p:cNvSpPr>
          <p:nvPr>
            <p:ph idx="1"/>
          </p:nvPr>
        </p:nvSpPr>
        <p:spPr>
          <a:xfrm>
            <a:off x="500063" y="2071688"/>
            <a:ext cx="8229600" cy="4389437"/>
          </a:xfrm>
        </p:spPr>
        <p:txBody>
          <a:bodyPr/>
          <a:lstStyle/>
          <a:p>
            <a:pPr>
              <a:buFont typeface="Wingdings 2" pitchFamily="18" charset="2"/>
              <a:buNone/>
            </a:pPr>
            <a:r>
              <a:rPr lang="cs-CZ" smtClean="0">
                <a:latin typeface="Arial Narrow" pitchFamily="34" charset="0"/>
              </a:rPr>
              <a:t>Valy byly vždycky plné dětí, protože</a:t>
            </a:r>
          </a:p>
          <a:p>
            <a:r>
              <a:rPr lang="cs-CZ" smtClean="0">
                <a:latin typeface="Arial Narrow" pitchFamily="34" charset="0"/>
              </a:rPr>
              <a:t>kolem vody dlouho vedla pouze prašná cesta, po které nejezdila auta</a:t>
            </a:r>
          </a:p>
          <a:p>
            <a:r>
              <a:rPr lang="cs-CZ" smtClean="0">
                <a:latin typeface="Arial Narrow" pitchFamily="34" charset="0"/>
              </a:rPr>
              <a:t>mnoho nejrůznější zeleně (akáty, hlohy, jasany,..) znamenalo velké možnosti při hrách  </a:t>
            </a:r>
          </a:p>
          <a:p>
            <a:r>
              <a:rPr lang="cs-CZ" smtClean="0">
                <a:latin typeface="Arial Narrow" pitchFamily="34" charset="0"/>
              </a:rPr>
              <a:t>v mělké řece se krásně stavěly kamenné hráze</a:t>
            </a:r>
          </a:p>
          <a:p>
            <a:r>
              <a:rPr lang="cs-CZ" smtClean="0">
                <a:latin typeface="Arial Narrow" pitchFamily="34" charset="0"/>
              </a:rPr>
              <a:t>adrenalinovou zábavou bylo chytání ryb do ruky</a:t>
            </a:r>
          </a:p>
          <a:p>
            <a:r>
              <a:rPr lang="cs-CZ" smtClean="0">
                <a:latin typeface="Arial Narrow" pitchFamily="34" charset="0"/>
              </a:rPr>
              <a:t>v zimě se na zamrzlé řece bruslilo  </a:t>
            </a:r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>
                <a:latin typeface="Arial Narrow" pitchFamily="34" charset="0"/>
              </a:rPr>
              <a:t>Valy pro zvířata</a:t>
            </a:r>
          </a:p>
        </p:txBody>
      </p:sp>
      <p:sp>
        <p:nvSpPr>
          <p:cNvPr id="24578" name="Zástupný symbol pro obsah 2"/>
          <p:cNvSpPr>
            <a:spLocks noGrp="1"/>
          </p:cNvSpPr>
          <p:nvPr>
            <p:ph idx="1"/>
          </p:nvPr>
        </p:nvSpPr>
        <p:spPr>
          <a:xfrm>
            <a:off x="500063" y="2071688"/>
            <a:ext cx="8229600" cy="4389437"/>
          </a:xfrm>
        </p:spPr>
        <p:txBody>
          <a:bodyPr/>
          <a:lstStyle/>
          <a:p>
            <a:r>
              <a:rPr lang="cs-CZ" smtClean="0">
                <a:latin typeface="Arial Narrow" pitchFamily="34" charset="0"/>
              </a:rPr>
              <a:t>V zeleni kolem řeky žily stovky ptáků a desítky veverek. </a:t>
            </a:r>
          </a:p>
          <a:p>
            <a:r>
              <a:rPr lang="cs-CZ" smtClean="0">
                <a:latin typeface="Arial Narrow" pitchFamily="34" charset="0"/>
              </a:rPr>
              <a:t>Řeka se hemžila pstruhy, kteří se v její čisté vodě dobře množili.</a:t>
            </a:r>
          </a:p>
          <a:p>
            <a:r>
              <a:rPr lang="cs-CZ" smtClean="0">
                <a:latin typeface="Arial Narrow" pitchFamily="34" charset="0"/>
              </a:rPr>
              <a:t>V Loučné byli i pstruzi, kteří se narodili v umělém chovu pana Vandase v Nedošíně (Vackův chov pstruhů) a sem byli vysazeni, aby vyrostli v jejich přirozeném prostředí. </a:t>
            </a:r>
          </a:p>
          <a:p>
            <a:r>
              <a:rPr lang="cs-CZ" smtClean="0">
                <a:latin typeface="Arial Narrow" pitchFamily="34" charset="0"/>
              </a:rPr>
              <a:t>Na několika místech se plavili koně.  </a:t>
            </a:r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186055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cs-CZ" dirty="0"/>
              <a:t>Valy pro </a:t>
            </a:r>
            <a:r>
              <a:rPr lang="cs-CZ" dirty="0" smtClean="0"/>
              <a:t>živnostníky</a:t>
            </a:r>
            <a:br>
              <a:rPr lang="cs-CZ" dirty="0" smtClean="0"/>
            </a:br>
            <a:r>
              <a:rPr lang="cs-CZ" sz="3100" dirty="0">
                <a:solidFill>
                  <a:schemeClr val="tx1"/>
                </a:solidFill>
                <a:latin typeface="Arial Narrow" pitchFamily="34" charset="0"/>
              </a:rPr>
              <a:t>V domech na pravém břehu řeky úspěšně podnikala řada </a:t>
            </a:r>
            <a:r>
              <a:rPr lang="cs-CZ" sz="3100" dirty="0" err="1">
                <a:solidFill>
                  <a:schemeClr val="tx1"/>
                </a:solidFill>
                <a:latin typeface="Arial Narrow" pitchFamily="34" charset="0"/>
              </a:rPr>
              <a:t>Litomyšlanů</a:t>
            </a:r>
            <a:r>
              <a:rPr lang="cs-CZ" sz="3100" dirty="0">
                <a:solidFill>
                  <a:schemeClr val="tx1"/>
                </a:solidFill>
                <a:latin typeface="Arial Narrow" pitchFamily="34" charset="0"/>
              </a:rPr>
              <a:t>. Lidé tu našli například</a:t>
            </a:r>
            <a:br>
              <a:rPr lang="cs-CZ" sz="3100" dirty="0">
                <a:solidFill>
                  <a:schemeClr val="tx1"/>
                </a:solidFill>
                <a:latin typeface="Arial Narrow" pitchFamily="34" charset="0"/>
              </a:rPr>
            </a:br>
            <a:endParaRPr lang="cs-CZ" sz="3100" dirty="0">
              <a:solidFill>
                <a:schemeClr val="tx1"/>
              </a:solidFill>
            </a:endParaRPr>
          </a:p>
        </p:txBody>
      </p:sp>
      <p:sp>
        <p:nvSpPr>
          <p:cNvPr id="26626" name="Zástupný symbol pro obsah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6513"/>
          </a:xfrm>
        </p:spPr>
        <p:txBody>
          <a:bodyPr/>
          <a:lstStyle/>
          <a:p>
            <a:r>
              <a:rPr lang="cs-CZ" sz="2600" smtClean="0">
                <a:latin typeface="Arial Narrow" pitchFamily="34" charset="0"/>
              </a:rPr>
              <a:t>řeznictví</a:t>
            </a:r>
          </a:p>
          <a:p>
            <a:r>
              <a:rPr lang="cs-CZ" sz="2600" smtClean="0">
                <a:latin typeface="Arial Narrow" pitchFamily="34" charset="0"/>
              </a:rPr>
              <a:t>natěračství</a:t>
            </a:r>
          </a:p>
          <a:p>
            <a:r>
              <a:rPr lang="cs-CZ" sz="2600" smtClean="0">
                <a:latin typeface="Arial Narrow" pitchFamily="34" charset="0"/>
              </a:rPr>
              <a:t>zámečnictví</a:t>
            </a:r>
          </a:p>
          <a:p>
            <a:r>
              <a:rPr lang="cs-CZ" sz="2600" smtClean="0">
                <a:latin typeface="Arial Narrow" pitchFamily="34" charset="0"/>
              </a:rPr>
              <a:t>výrobnu sýrů</a:t>
            </a:r>
          </a:p>
          <a:p>
            <a:endParaRPr lang="cs-CZ" smtClean="0"/>
          </a:p>
          <a:p>
            <a:endParaRPr lang="cs-CZ" smtClean="0"/>
          </a:p>
        </p:txBody>
      </p:sp>
      <p:sp>
        <p:nvSpPr>
          <p:cNvPr id="26627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6513"/>
          </a:xfrm>
        </p:spPr>
        <p:txBody>
          <a:bodyPr/>
          <a:lstStyle/>
          <a:p>
            <a:r>
              <a:rPr lang="cs-CZ" sz="2600" smtClean="0">
                <a:latin typeface="Arial Narrow" pitchFamily="34" charset="0"/>
              </a:rPr>
              <a:t>dvě truhlářství</a:t>
            </a:r>
          </a:p>
          <a:p>
            <a:r>
              <a:rPr lang="cs-CZ" sz="2600" smtClean="0">
                <a:latin typeface="Arial Narrow" pitchFamily="34" charset="0"/>
              </a:rPr>
              <a:t>dvě sklenářství</a:t>
            </a:r>
          </a:p>
          <a:p>
            <a:r>
              <a:rPr lang="cs-CZ" sz="2600" smtClean="0">
                <a:latin typeface="Arial Narrow" pitchFamily="34" charset="0"/>
              </a:rPr>
              <a:t>dvě sodovkárny</a:t>
            </a:r>
          </a:p>
          <a:p>
            <a:r>
              <a:rPr lang="cs-CZ" sz="2600" smtClean="0">
                <a:latin typeface="Arial Narrow" pitchFamily="34" charset="0"/>
              </a:rPr>
              <a:t>puškařskou dílnu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Valy pro živnostníky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00063" y="2071688"/>
            <a:ext cx="8229600" cy="4389437"/>
          </a:xfrm>
        </p:spPr>
        <p:txBody>
          <a:bodyPr>
            <a:normAutofit/>
          </a:bodyPr>
          <a:lstStyle/>
          <a:p>
            <a:pPr marL="0" indent="0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cs-CZ" dirty="0" smtClean="0">
                <a:latin typeface="Arial Narrow" pitchFamily="34" charset="0"/>
              </a:rPr>
              <a:t>Na levém břehu </a:t>
            </a:r>
            <a:r>
              <a:rPr lang="cs-CZ" dirty="0" err="1" smtClean="0">
                <a:latin typeface="Arial Narrow" pitchFamily="34" charset="0"/>
              </a:rPr>
              <a:t>Loučné</a:t>
            </a:r>
            <a:r>
              <a:rPr lang="cs-CZ" dirty="0" smtClean="0">
                <a:latin typeface="Arial Narrow" pitchFamily="34" charset="0"/>
              </a:rPr>
              <a:t> souběžně s dnešní ulicí Vodní valy bývaly například: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cs-CZ" dirty="0" smtClean="0">
                <a:latin typeface="Arial Narrow" pitchFamily="34" charset="0"/>
              </a:rPr>
              <a:t>chladírna masa litomyšlských řezníků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cs-CZ" dirty="0" smtClean="0">
                <a:latin typeface="Arial Narrow" pitchFamily="34" charset="0"/>
              </a:rPr>
              <a:t>stodoly jako přechodné sklady 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cs-CZ" dirty="0" smtClean="0">
                <a:latin typeface="Arial Narrow" pitchFamily="34" charset="0"/>
              </a:rPr>
              <a:t>pila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cs-CZ" dirty="0" smtClean="0">
                <a:latin typeface="Arial Narrow" pitchFamily="34" charset="0"/>
              </a:rPr>
              <a:t>tiskárna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cs-CZ" dirty="0" smtClean="0">
                <a:latin typeface="Arial Narrow" pitchFamily="34" charset="0"/>
              </a:rPr>
              <a:t>statky</a:t>
            </a:r>
            <a:endParaRPr lang="cs-CZ" dirty="0">
              <a:latin typeface="Arial Narrow" pitchFamily="34" charset="0"/>
            </a:endParaRPr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>
                <a:latin typeface="Arial Narrow" pitchFamily="34" charset="0"/>
              </a:rPr>
              <a:t>Valy pro čistotu ducha a těla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00063" y="2143125"/>
            <a:ext cx="8229600" cy="4389438"/>
          </a:xfrm>
        </p:spPr>
        <p:txBody>
          <a:bodyPr>
            <a:normAutofit/>
          </a:bodyPr>
          <a:lstStyle/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cs-CZ" dirty="0" smtClean="0">
                <a:latin typeface="Arial Narrow" pitchFamily="34" charset="0"/>
              </a:rPr>
              <a:t>Na pravém břehu řeky téměř proti MC Kotelna stála synagoga.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cs-CZ" dirty="0" smtClean="0">
                <a:latin typeface="Arial Narrow" pitchFamily="34" charset="0"/>
              </a:rPr>
              <a:t>Se synagogou sousedily městské vanové a parní lázně </a:t>
            </a:r>
          </a:p>
          <a:p>
            <a:pPr marL="0" indent="0" algn="ctr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cs-CZ" dirty="0" smtClean="0">
                <a:latin typeface="Arial Narrow" pitchFamily="34" charset="0"/>
              </a:rPr>
              <a:t> (ve většině domácností nebyla koupelna, k hygieně sloužilo      umyvadlo a kovová vana, do které se musela nanosit voda </a:t>
            </a:r>
          </a:p>
          <a:p>
            <a:pPr marL="0" indent="0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cs-CZ" dirty="0" smtClean="0">
                <a:latin typeface="Arial Narrow" pitchFamily="34" charset="0"/>
              </a:rPr>
              <a:t>       ohřátá na kamnech, případně dřevěné necky).   </a:t>
            </a:r>
            <a:endParaRPr lang="cs-CZ" dirty="0">
              <a:latin typeface="Arial Narrow" pitchFamily="34" charset="0"/>
            </a:endParaRPr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>
                <a:latin typeface="Arial Narrow" pitchFamily="34" charset="0"/>
              </a:rPr>
              <a:t>Valy pro relaxaci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28625" y="2071688"/>
            <a:ext cx="8229600" cy="4389437"/>
          </a:xfrm>
        </p:spPr>
        <p:txBody>
          <a:bodyPr>
            <a:normAutofit/>
          </a:bodyPr>
          <a:lstStyle/>
          <a:p>
            <a:pPr marL="0" indent="0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cs-CZ" dirty="0" smtClean="0">
                <a:latin typeface="Arial Narrow" pitchFamily="34" charset="0"/>
              </a:rPr>
              <a:t>Pro odpočinek a zábavu bylo na dnešních Vodních valech hned několik míst:</a:t>
            </a:r>
          </a:p>
          <a:p>
            <a:pPr marL="261938" indent="-261938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cs-CZ" dirty="0" smtClean="0">
                <a:latin typeface="Arial Narrow" pitchFamily="34" charset="0"/>
              </a:rPr>
              <a:t>restaurace V Ráji (budova vpravo od „velkých schodů)</a:t>
            </a:r>
          </a:p>
          <a:p>
            <a:pPr marL="0" indent="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cs-CZ" dirty="0">
                <a:latin typeface="Arial Narrow" pitchFamily="34" charset="0"/>
              </a:rPr>
              <a:t> </a:t>
            </a:r>
            <a:r>
              <a:rPr lang="cs-CZ" dirty="0" smtClean="0">
                <a:latin typeface="Arial Narrow" pitchFamily="34" charset="0"/>
              </a:rPr>
              <a:t>hostinec Za Vodou (funguje dodnes)</a:t>
            </a:r>
          </a:p>
          <a:p>
            <a:pPr marL="0" indent="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cs-CZ" dirty="0" smtClean="0">
                <a:latin typeface="Arial Narrow" pitchFamily="34" charset="0"/>
              </a:rPr>
              <a:t> kino </a:t>
            </a:r>
            <a:r>
              <a:rPr lang="cs-CZ" dirty="0" err="1" smtClean="0">
                <a:latin typeface="Arial Narrow" pitchFamily="34" charset="0"/>
              </a:rPr>
              <a:t>Trevi</a:t>
            </a:r>
            <a:r>
              <a:rPr lang="cs-CZ" dirty="0" smtClean="0">
                <a:latin typeface="Arial Narrow" pitchFamily="34" charset="0"/>
              </a:rPr>
              <a:t> (v Lidovém domě)</a:t>
            </a:r>
          </a:p>
          <a:p>
            <a:pPr marL="0" indent="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cs-CZ" dirty="0" smtClean="0">
                <a:latin typeface="Arial Narrow" pitchFamily="34" charset="0"/>
              </a:rPr>
              <a:t> kino Sokol (funguje dodnes)</a:t>
            </a:r>
          </a:p>
          <a:p>
            <a:pPr marL="0" indent="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cs-CZ" dirty="0" smtClean="0">
                <a:latin typeface="Arial Narrow" pitchFamily="34" charset="0"/>
              </a:rPr>
              <a:t> park (u dnešní pedagogické školy)</a:t>
            </a:r>
            <a:endParaRPr lang="cs-CZ" dirty="0">
              <a:latin typeface="Arial Narrow" pitchFamily="34" charset="0"/>
            </a:endParaRPr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Zástupný symbol pro obsah 9"/>
          <p:cNvSpPr>
            <a:spLocks noGrp="1"/>
          </p:cNvSpPr>
          <p:nvPr>
            <p:ph idx="1"/>
          </p:nvPr>
        </p:nvSpPr>
        <p:spPr>
          <a:xfrm>
            <a:off x="1417638" y="5300663"/>
            <a:ext cx="6416675" cy="1436687"/>
          </a:xfrm>
        </p:spPr>
        <p:txBody>
          <a:bodyPr/>
          <a:lstStyle/>
          <a:p>
            <a:pPr marL="0" indent="0">
              <a:buFont typeface="Wingdings 2" pitchFamily="18" charset="2"/>
              <a:buNone/>
            </a:pPr>
            <a:r>
              <a:rPr lang="cs-CZ" sz="1800" smtClean="0">
                <a:latin typeface="Arial Narrow" pitchFamily="34" charset="0"/>
              </a:rPr>
              <a:t>Most, který spojuje Vodní valy s hostincem „ Za Vodou “, je i dnes od splavu, co by kamenem dohodil, stejně jako býval v době na fotografii.</a:t>
            </a:r>
          </a:p>
          <a:p>
            <a:pPr marL="0" indent="0">
              <a:buFont typeface="Wingdings 2" pitchFamily="18" charset="2"/>
              <a:buNone/>
            </a:pPr>
            <a:r>
              <a:rPr lang="cs-CZ" sz="1800" smtClean="0">
                <a:latin typeface="Arial Narrow" pitchFamily="34" charset="0"/>
              </a:rPr>
              <a:t>Vyšší dům vpravo patřil rodině Dostálových, která v něm provozovala tiskárnu. </a:t>
            </a:r>
          </a:p>
        </p:txBody>
      </p:sp>
      <p:pic>
        <p:nvPicPr>
          <p:cNvPr id="3077" name="Picture 5" descr="E:\1ZS_vyber\0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85875" y="785813"/>
            <a:ext cx="6416675" cy="4257675"/>
          </a:xfrm>
          <a:prstGeom prst="rect">
            <a:avLst/>
          </a:prstGeom>
          <a:noFill/>
          <a:ln w="57150">
            <a:noFill/>
          </a:ln>
          <a:effectLst>
            <a:outerShdw blurRad="63500" sx="102000" sy="102000" algn="ctr" rotWithShape="0">
              <a:schemeClr val="tx2">
                <a:lumMod val="40000"/>
                <a:lumOff val="60000"/>
                <a:alpha val="40000"/>
              </a:schemeClr>
            </a:outerShdw>
          </a:effectLst>
          <a:extLst>
            <a:ext uri="{909E8E84-426E-40DD-AFC4-6F175D3DCCD1}"/>
          </a:extLst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Zástupný symbol pro obsah 2"/>
          <p:cNvSpPr>
            <a:spLocks noGrp="1"/>
          </p:cNvSpPr>
          <p:nvPr>
            <p:ph idx="1"/>
          </p:nvPr>
        </p:nvSpPr>
        <p:spPr>
          <a:xfrm>
            <a:off x="1285875" y="5176838"/>
            <a:ext cx="6286500" cy="1681162"/>
          </a:xfrm>
        </p:spPr>
        <p:txBody>
          <a:bodyPr/>
          <a:lstStyle/>
          <a:p>
            <a:pPr>
              <a:buFont typeface="Wingdings 2" pitchFamily="18" charset="2"/>
              <a:buNone/>
            </a:pPr>
            <a:r>
              <a:rPr lang="cs-CZ" sz="1800" smtClean="0">
                <a:latin typeface="Arial Narrow" pitchFamily="34" charset="0"/>
              </a:rPr>
              <a:t>     Prostřední dům se zdobeným štítem – hostinec Za Vodou - je jednou z významných staveb současných Vodních valů. Na místě domku Marešových (vlevo) stojí velký rodinný dům. Před okrovou budovou vpravo je zřetelná cestička k máchadlu – dřevěnému můstku nad vodou.</a:t>
            </a:r>
          </a:p>
          <a:p>
            <a:endParaRPr lang="cs-CZ" smtClean="0"/>
          </a:p>
        </p:txBody>
      </p:sp>
      <p:pic>
        <p:nvPicPr>
          <p:cNvPr id="1026" name="Picture 2" descr="I:\1ZS_vyber\20.jpg"/>
          <p:cNvPicPr>
            <a:picLocks noChangeAspect="1" noChangeArrowheads="1"/>
          </p:cNvPicPr>
          <p:nvPr/>
        </p:nvPicPr>
        <p:blipFill>
          <a:blip r:embed="rId3"/>
          <a:srcRect l="6522"/>
          <a:stretch>
            <a:fillRect/>
          </a:stretch>
        </p:blipFill>
        <p:spPr bwMode="auto">
          <a:xfrm>
            <a:off x="2786063" y="357188"/>
            <a:ext cx="3071812" cy="4691062"/>
          </a:xfrm>
          <a:prstGeom prst="rect">
            <a:avLst/>
          </a:prstGeom>
          <a:noFill/>
          <a:ln w="57150">
            <a:noFill/>
          </a:ln>
          <a:effectLst>
            <a:outerShdw blurRad="63500" sx="102000" sy="102000" algn="ctr" rotWithShape="0">
              <a:schemeClr val="tx2">
                <a:lumMod val="40000"/>
                <a:lumOff val="60000"/>
                <a:alpha val="40000"/>
              </a:schemeClr>
            </a:outerShdw>
          </a:effectLst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Zástupný symbol pro obsah 2"/>
          <p:cNvSpPr>
            <a:spLocks noGrp="1"/>
          </p:cNvSpPr>
          <p:nvPr>
            <p:ph idx="1"/>
          </p:nvPr>
        </p:nvSpPr>
        <p:spPr>
          <a:xfrm>
            <a:off x="1000125" y="5214938"/>
            <a:ext cx="6929438" cy="1252537"/>
          </a:xfrm>
        </p:spPr>
        <p:txBody>
          <a:bodyPr/>
          <a:lstStyle/>
          <a:p>
            <a:pPr>
              <a:buFont typeface="Wingdings 2" pitchFamily="18" charset="2"/>
              <a:buNone/>
            </a:pPr>
            <a:r>
              <a:rPr lang="cs-CZ" sz="1800" smtClean="0">
                <a:latin typeface="Arial Narrow" pitchFamily="34" charset="0"/>
              </a:rPr>
              <a:t>     Mezi stromy v pozadí se skrývá na levém břehu řeky Loučné budova bývalé restaurace V Ráji. Fotograf si zřejmě stoupnul na most vedoucí k hostinci Za Vodou.</a:t>
            </a:r>
          </a:p>
        </p:txBody>
      </p:sp>
      <p:pic>
        <p:nvPicPr>
          <p:cNvPr id="2050" name="Picture 2" descr="I:\1ZS_vyber\10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28750" y="1071563"/>
            <a:ext cx="6286500" cy="3929062"/>
          </a:xfrm>
          <a:prstGeom prst="rect">
            <a:avLst/>
          </a:prstGeom>
          <a:noFill/>
          <a:ln w="57150">
            <a:noFill/>
          </a:ln>
          <a:effectLst>
            <a:outerShdw blurRad="63500" sx="102000" sy="102000" algn="ctr" rotWithShape="0">
              <a:schemeClr val="tx2">
                <a:lumMod val="40000"/>
                <a:lumOff val="60000"/>
                <a:alpha val="40000"/>
              </a:schemeClr>
            </a:outerShdw>
          </a:effectLst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Zástupný symbol pro obsah 2"/>
          <p:cNvSpPr>
            <a:spLocks noGrp="1"/>
          </p:cNvSpPr>
          <p:nvPr>
            <p:ph idx="1"/>
          </p:nvPr>
        </p:nvSpPr>
        <p:spPr>
          <a:xfrm>
            <a:off x="1500188" y="5357813"/>
            <a:ext cx="6480175" cy="1239837"/>
          </a:xfrm>
        </p:spPr>
        <p:txBody>
          <a:bodyPr/>
          <a:lstStyle/>
          <a:p>
            <a:pPr marL="0" indent="0">
              <a:buFont typeface="Wingdings 2" pitchFamily="18" charset="2"/>
              <a:buNone/>
            </a:pPr>
            <a:r>
              <a:rPr lang="cs-CZ" sz="1800" smtClean="0">
                <a:latin typeface="Arial Narrow" pitchFamily="34" charset="0"/>
              </a:rPr>
              <a:t>Dřevěná lávka mezi Ropkovou ulicí a „velkými schody“, na dohled služebny Policie ČR je předchůdkyní pevného železobetonového mostu s dlážděným povrchem. Náhon k mlýnu (úplně vpravo), ale už zmizel. Štít v pozadí patří bývalé restaurace V Ráji.</a:t>
            </a:r>
          </a:p>
        </p:txBody>
      </p:sp>
      <p:pic>
        <p:nvPicPr>
          <p:cNvPr id="5122" name="Picture 2" descr="E:\1ZS_vyber\0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00188" y="1214438"/>
            <a:ext cx="6348412" cy="3930650"/>
          </a:xfrm>
          <a:prstGeom prst="rect">
            <a:avLst/>
          </a:prstGeom>
          <a:noFill/>
          <a:ln w="57150">
            <a:noFill/>
          </a:ln>
          <a:effectLst>
            <a:outerShdw blurRad="63500" sx="102000" sy="102000" algn="ctr" rotWithShape="0">
              <a:schemeClr val="tx2">
                <a:lumMod val="40000"/>
                <a:lumOff val="60000"/>
                <a:alpha val="40000"/>
              </a:schemeClr>
            </a:outerShdw>
          </a:effectLst>
          <a:extLst>
            <a:ext uri="{909E8E84-426E-40DD-AFC4-6F175D3DCCD1}"/>
          </a:extLst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Zástupný symbol pro obsah 2"/>
          <p:cNvSpPr>
            <a:spLocks noGrp="1"/>
          </p:cNvSpPr>
          <p:nvPr>
            <p:ph idx="1"/>
          </p:nvPr>
        </p:nvSpPr>
        <p:spPr>
          <a:xfrm>
            <a:off x="1285875" y="5248275"/>
            <a:ext cx="6357938" cy="1609725"/>
          </a:xfrm>
        </p:spPr>
        <p:txBody>
          <a:bodyPr/>
          <a:lstStyle/>
          <a:p>
            <a:pPr>
              <a:buFont typeface="Wingdings 2" pitchFamily="18" charset="2"/>
              <a:buNone/>
            </a:pPr>
            <a:r>
              <a:rPr lang="cs-CZ" sz="1800" smtClean="0">
                <a:latin typeface="Arial Narrow" pitchFamily="34" charset="0"/>
              </a:rPr>
              <a:t>     Malý domeček uprostřed fotografie byl nahrazen vysokým bytovým domem, stavidla splavu jsou ale stále na svém místě - téměř proti hostinci Za Vodou.</a:t>
            </a:r>
          </a:p>
        </p:txBody>
      </p:sp>
      <p:pic>
        <p:nvPicPr>
          <p:cNvPr id="3074" name="Picture 2" descr="I:\1ZS_vyber\23.jpg"/>
          <p:cNvPicPr>
            <a:picLocks noChangeAspect="1" noChangeArrowheads="1"/>
          </p:cNvPicPr>
          <p:nvPr/>
        </p:nvPicPr>
        <p:blipFill>
          <a:blip r:embed="rId4"/>
          <a:srcRect l="1405" r="3059"/>
          <a:stretch>
            <a:fillRect/>
          </a:stretch>
        </p:blipFill>
        <p:spPr bwMode="auto">
          <a:xfrm>
            <a:off x="1643063" y="1285875"/>
            <a:ext cx="5643562" cy="3598863"/>
          </a:xfrm>
          <a:prstGeom prst="rect">
            <a:avLst/>
          </a:prstGeom>
          <a:noFill/>
          <a:ln w="57150">
            <a:noFill/>
          </a:ln>
          <a:effectLst>
            <a:outerShdw blurRad="63500" sx="102000" sy="102000" algn="ctr" rotWithShape="0">
              <a:schemeClr val="tx2">
                <a:lumMod val="40000"/>
                <a:lumOff val="60000"/>
                <a:alpha val="40000"/>
              </a:schemeClr>
            </a:outerShdw>
          </a:effectLst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143000" y="5500688"/>
            <a:ext cx="6572250" cy="823912"/>
          </a:xfrm>
        </p:spPr>
        <p:txBody>
          <a:bodyPr>
            <a:normAutofit fontScale="77500" lnSpcReduction="20000"/>
          </a:bodyPr>
          <a:lstStyle/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cs-CZ" dirty="0" smtClean="0">
                <a:latin typeface="Arial Narrow" pitchFamily="34" charset="0"/>
              </a:rPr>
              <a:t>     </a:t>
            </a:r>
            <a:r>
              <a:rPr lang="cs-CZ" sz="2300" dirty="0" smtClean="0">
                <a:latin typeface="Arial Narrow" pitchFamily="34" charset="0"/>
              </a:rPr>
              <a:t>Z této scenérie zbyla jen část budovy úplně vlevo. Fejtkův statek na levém břehu řeky už nestojí, v místě Faltysova domku se zahradou (úplně vpravo) je dnes část dětského hřiště.</a:t>
            </a:r>
            <a:endParaRPr lang="cs-CZ" sz="2300" dirty="0">
              <a:latin typeface="Arial Narrow" pitchFamily="34" charset="0"/>
            </a:endParaRPr>
          </a:p>
        </p:txBody>
      </p:sp>
      <p:pic>
        <p:nvPicPr>
          <p:cNvPr id="4098" name="Picture 2" descr="I:\1ZS_vyber\15.jpg"/>
          <p:cNvPicPr>
            <a:picLocks noChangeAspect="1" noChangeArrowheads="1"/>
          </p:cNvPicPr>
          <p:nvPr/>
        </p:nvPicPr>
        <p:blipFill>
          <a:blip r:embed="rId3"/>
          <a:srcRect t="1526" r="1734"/>
          <a:stretch>
            <a:fillRect/>
          </a:stretch>
        </p:blipFill>
        <p:spPr bwMode="auto">
          <a:xfrm>
            <a:off x="1428750" y="1285875"/>
            <a:ext cx="6246813" cy="3911600"/>
          </a:xfrm>
          <a:prstGeom prst="rect">
            <a:avLst/>
          </a:prstGeom>
          <a:noFill/>
          <a:ln w="57150">
            <a:noFill/>
          </a:ln>
          <a:effectLst>
            <a:outerShdw blurRad="63500" sx="102000" sy="102000" algn="ctr" rotWithShape="0">
              <a:schemeClr val="tx2">
                <a:lumMod val="40000"/>
                <a:lumOff val="60000"/>
                <a:alpha val="40000"/>
              </a:schemeClr>
            </a:outerShdw>
          </a:effectLst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Zástupný symbol pro obsah 2"/>
          <p:cNvSpPr>
            <a:spLocks noGrp="1"/>
          </p:cNvSpPr>
          <p:nvPr>
            <p:ph idx="1"/>
          </p:nvPr>
        </p:nvSpPr>
        <p:spPr>
          <a:xfrm>
            <a:off x="571500" y="5929313"/>
            <a:ext cx="8229600" cy="752475"/>
          </a:xfrm>
        </p:spPr>
        <p:txBody>
          <a:bodyPr/>
          <a:lstStyle/>
          <a:p>
            <a:pPr>
              <a:buFont typeface="Wingdings 2" pitchFamily="18" charset="2"/>
              <a:buNone/>
            </a:pPr>
            <a:r>
              <a:rPr lang="cs-CZ" sz="1800" smtClean="0">
                <a:latin typeface="Arial Narrow" pitchFamily="34" charset="0"/>
              </a:rPr>
              <a:t> Kde býval městský park s cestičkami na procházky, je teď dětské hřiště s řadou herních prvků. </a:t>
            </a:r>
          </a:p>
        </p:txBody>
      </p:sp>
      <p:pic>
        <p:nvPicPr>
          <p:cNvPr id="5122" name="Picture 2" descr="I:\1ZS_vyber\0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3000" y="1071563"/>
            <a:ext cx="6938963" cy="4570412"/>
          </a:xfrm>
          <a:prstGeom prst="rect">
            <a:avLst/>
          </a:prstGeom>
          <a:noFill/>
          <a:ln w="57150">
            <a:noFill/>
          </a:ln>
          <a:effectLst>
            <a:outerShdw blurRad="63500" sx="102000" sy="102000" algn="ctr" rotWithShape="0">
              <a:schemeClr val="tx2">
                <a:lumMod val="40000"/>
                <a:lumOff val="60000"/>
                <a:alpha val="40000"/>
              </a:schemeClr>
            </a:outerShdw>
          </a:effectLst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Zástupný symbol pro obsah 2"/>
          <p:cNvSpPr>
            <a:spLocks noGrp="1"/>
          </p:cNvSpPr>
          <p:nvPr>
            <p:ph idx="1"/>
          </p:nvPr>
        </p:nvSpPr>
        <p:spPr>
          <a:xfrm>
            <a:off x="1403350" y="5157788"/>
            <a:ext cx="6408738" cy="1454150"/>
          </a:xfrm>
        </p:spPr>
        <p:txBody>
          <a:bodyPr/>
          <a:lstStyle/>
          <a:p>
            <a:pPr marL="0" indent="0" algn="just">
              <a:buFont typeface="Wingdings 2" pitchFamily="18" charset="2"/>
              <a:buNone/>
            </a:pPr>
            <a:endParaRPr lang="cs-CZ" sz="1800" smtClean="0">
              <a:latin typeface="Arial Narrow" pitchFamily="34" charset="0"/>
            </a:endParaRPr>
          </a:p>
          <a:p>
            <a:pPr marL="0" indent="0" algn="just">
              <a:buFont typeface="Wingdings 2" pitchFamily="18" charset="2"/>
              <a:buNone/>
            </a:pPr>
            <a:endParaRPr lang="cs-CZ" sz="1800" smtClean="0">
              <a:latin typeface="Arial Narrow" pitchFamily="34" charset="0"/>
            </a:endParaRPr>
          </a:p>
          <a:p>
            <a:pPr marL="0" indent="0" algn="just">
              <a:buFont typeface="Wingdings 2" pitchFamily="18" charset="2"/>
              <a:buNone/>
            </a:pPr>
            <a:r>
              <a:rPr lang="cs-CZ" sz="1800" smtClean="0">
                <a:latin typeface="Arial Narrow" pitchFamily="34" charset="0"/>
              </a:rPr>
              <a:t> V místě dnešní pedagogické školy stál tzv. Panský mlýn (věž vpravo).</a:t>
            </a:r>
          </a:p>
        </p:txBody>
      </p:sp>
      <p:pic>
        <p:nvPicPr>
          <p:cNvPr id="4099" name="Picture 3" descr="E:\1ZS_vyber\05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357313" y="1071563"/>
            <a:ext cx="6408737" cy="4241800"/>
          </a:xfrm>
          <a:prstGeom prst="rect">
            <a:avLst/>
          </a:prstGeom>
          <a:noFill/>
          <a:ln w="57150">
            <a:noFill/>
          </a:ln>
          <a:effectLst>
            <a:outerShdw blurRad="63500" sx="102000" sy="102000" algn="ctr" rotWithShape="0">
              <a:schemeClr val="tx2">
                <a:lumMod val="40000"/>
                <a:lumOff val="60000"/>
                <a:alpha val="40000"/>
              </a:schemeClr>
            </a:outerShdw>
          </a:effectLst>
          <a:extLst>
            <a:ext uri="{909E8E84-426E-40DD-AFC4-6F175D3DCCD1}"/>
          </a:extLst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Zástupný symbol pro obsah 2"/>
          <p:cNvSpPr>
            <a:spLocks noGrp="1"/>
          </p:cNvSpPr>
          <p:nvPr>
            <p:ph idx="1"/>
          </p:nvPr>
        </p:nvSpPr>
        <p:spPr>
          <a:xfrm>
            <a:off x="1071563" y="5429250"/>
            <a:ext cx="7143750" cy="2246313"/>
          </a:xfrm>
        </p:spPr>
        <p:txBody>
          <a:bodyPr/>
          <a:lstStyle/>
          <a:p>
            <a:pPr>
              <a:buFont typeface="Wingdings 2" pitchFamily="18" charset="2"/>
              <a:buNone/>
            </a:pPr>
            <a:r>
              <a:rPr lang="cs-CZ" sz="1800" smtClean="0">
                <a:latin typeface="Arial Narrow" pitchFamily="34" charset="0"/>
              </a:rPr>
              <a:t>     Budova pedagogické školy se nezměnila, ale park před ní stejně jako řada domů směrem k Radniční věži doznaly proměny výrazné.</a:t>
            </a:r>
          </a:p>
        </p:txBody>
      </p:sp>
      <p:pic>
        <p:nvPicPr>
          <p:cNvPr id="6146" name="Picture 2" descr="I:\1ZS_vyber\2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57313" y="1000125"/>
            <a:ext cx="6500812" cy="4203700"/>
          </a:xfrm>
          <a:prstGeom prst="rect">
            <a:avLst/>
          </a:prstGeom>
          <a:noFill/>
          <a:ln w="57150">
            <a:noFill/>
          </a:ln>
          <a:effectLst>
            <a:outerShdw blurRad="63500" sx="102000" sy="102000" algn="ctr" rotWithShape="0">
              <a:schemeClr val="tx2">
                <a:lumMod val="40000"/>
                <a:lumOff val="60000"/>
                <a:alpha val="40000"/>
              </a:schemeClr>
            </a:outerShdw>
          </a:effectLst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Zástupný symbol pro obsah 2"/>
          <p:cNvSpPr>
            <a:spLocks noGrp="1"/>
          </p:cNvSpPr>
          <p:nvPr>
            <p:ph idx="1"/>
          </p:nvPr>
        </p:nvSpPr>
        <p:spPr>
          <a:xfrm>
            <a:off x="1143000" y="5286375"/>
            <a:ext cx="7143750" cy="1323975"/>
          </a:xfrm>
        </p:spPr>
        <p:txBody>
          <a:bodyPr/>
          <a:lstStyle/>
          <a:p>
            <a:pPr>
              <a:buFont typeface="Wingdings 2" pitchFamily="18" charset="2"/>
              <a:buNone/>
            </a:pPr>
            <a:r>
              <a:rPr lang="cs-CZ" sz="1800" smtClean="0">
                <a:latin typeface="Arial Narrow" pitchFamily="34" charset="0"/>
              </a:rPr>
              <a:t>     Kamenný most spojoval nejprve Vodní valy s restaurací Karlov, od roku 1903 vede ke Smetanovu domu.</a:t>
            </a:r>
          </a:p>
        </p:txBody>
      </p:sp>
      <p:pic>
        <p:nvPicPr>
          <p:cNvPr id="7170" name="Picture 2" descr="I:\1ZS_vyber\18.jpg"/>
          <p:cNvPicPr>
            <a:picLocks noChangeAspect="1" noChangeArrowheads="1"/>
          </p:cNvPicPr>
          <p:nvPr/>
        </p:nvPicPr>
        <p:blipFill>
          <a:blip r:embed="rId3"/>
          <a:srcRect t="1561"/>
          <a:stretch>
            <a:fillRect/>
          </a:stretch>
        </p:blipFill>
        <p:spPr bwMode="auto">
          <a:xfrm>
            <a:off x="1428750" y="1071563"/>
            <a:ext cx="6465888" cy="4016375"/>
          </a:xfrm>
          <a:prstGeom prst="rect">
            <a:avLst/>
          </a:prstGeom>
          <a:noFill/>
          <a:ln w="57150">
            <a:noFill/>
          </a:ln>
          <a:effectLst>
            <a:outerShdw blurRad="63500" sx="102000" sy="102000" algn="ctr" rotWithShape="0">
              <a:schemeClr val="tx2">
                <a:lumMod val="40000"/>
                <a:lumOff val="60000"/>
                <a:alpha val="40000"/>
              </a:schemeClr>
            </a:outerShdw>
          </a:effectLst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Zástupný symbol pro obsah 2"/>
          <p:cNvSpPr>
            <a:spLocks noGrp="1"/>
          </p:cNvSpPr>
          <p:nvPr>
            <p:ph idx="1"/>
          </p:nvPr>
        </p:nvSpPr>
        <p:spPr>
          <a:xfrm>
            <a:off x="1214438" y="5286375"/>
            <a:ext cx="7000875" cy="1181100"/>
          </a:xfrm>
        </p:spPr>
        <p:txBody>
          <a:bodyPr/>
          <a:lstStyle/>
          <a:p>
            <a:pPr>
              <a:buFont typeface="Wingdings 2" pitchFamily="18" charset="2"/>
              <a:buNone/>
            </a:pPr>
            <a:r>
              <a:rPr lang="cs-CZ" sz="1800" smtClean="0">
                <a:latin typeface="Arial Narrow" pitchFamily="34" charset="0"/>
              </a:rPr>
              <a:t>     Kdybychom před II. světovou válkou postavili věž v místě dnešní křižovatky u Penny Marketu, naskytl by se nám z ní tento pohled.</a:t>
            </a:r>
          </a:p>
        </p:txBody>
      </p:sp>
      <p:pic>
        <p:nvPicPr>
          <p:cNvPr id="8194" name="Picture 2" descr="I:\1ZS_vyber\13.jpg"/>
          <p:cNvPicPr>
            <a:picLocks noChangeAspect="1" noChangeArrowheads="1"/>
          </p:cNvPicPr>
          <p:nvPr/>
        </p:nvPicPr>
        <p:blipFill>
          <a:blip r:embed="rId3"/>
          <a:srcRect t="1529"/>
          <a:stretch>
            <a:fillRect/>
          </a:stretch>
        </p:blipFill>
        <p:spPr bwMode="auto">
          <a:xfrm>
            <a:off x="1571625" y="1143000"/>
            <a:ext cx="6286500" cy="3892550"/>
          </a:xfrm>
          <a:prstGeom prst="rect">
            <a:avLst/>
          </a:prstGeom>
          <a:noFill/>
          <a:ln w="57150">
            <a:noFill/>
          </a:ln>
          <a:effectLst>
            <a:outerShdw blurRad="63500" sx="102000" sy="102000" algn="ctr" rotWithShape="0">
              <a:schemeClr val="tx2">
                <a:lumMod val="40000"/>
                <a:lumOff val="60000"/>
                <a:alpha val="40000"/>
              </a:schemeClr>
            </a:outerShdw>
          </a:effectLst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Zástupný symbol pro obsah 2"/>
          <p:cNvSpPr>
            <a:spLocks noGrp="1"/>
          </p:cNvSpPr>
          <p:nvPr>
            <p:ph idx="1"/>
          </p:nvPr>
        </p:nvSpPr>
        <p:spPr>
          <a:xfrm>
            <a:off x="1500188" y="5500688"/>
            <a:ext cx="6480175" cy="1239837"/>
          </a:xfrm>
        </p:spPr>
        <p:txBody>
          <a:bodyPr/>
          <a:lstStyle/>
          <a:p>
            <a:pPr marL="0" indent="0">
              <a:buFont typeface="Wingdings 2" pitchFamily="18" charset="2"/>
              <a:buNone/>
            </a:pPr>
            <a:r>
              <a:rPr lang="cs-CZ" sz="1800" smtClean="0">
                <a:latin typeface="Arial Narrow" pitchFamily="34" charset="0"/>
              </a:rPr>
              <a:t>Zelená plocha (vlevo) je část Jakubíčkova zahradnictví. Štíhlý komín byl součástí  městských lázní, dnes je na jejich místě sídliště (Komenského náměstí).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2857500" y="857250"/>
            <a:ext cx="2886075" cy="4486275"/>
          </a:xfrm>
          <a:prstGeom prst="rect">
            <a:avLst/>
          </a:prstGeom>
          <a:noFill/>
          <a:ln w="57150">
            <a:noFill/>
          </a:ln>
          <a:effectLst>
            <a:outerShdw blurRad="63500" sx="102000" sy="102000" algn="ctr" rotWithShape="0">
              <a:schemeClr val="tx2">
                <a:lumMod val="40000"/>
                <a:lumOff val="60000"/>
                <a:alpha val="40000"/>
              </a:schemeClr>
            </a:outerShdw>
          </a:effectLst>
          <a:extLst>
            <a:ext uri="{909E8E84-426E-40DD-AFC4-6F175D3DCCD1}"/>
          </a:extLst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" val="94b0f9a2ce84e864a328139283993d548c239c2d"/>
  <p:tag name="ISPRING_SCORM_RATE_QUIZZES" val="0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ok">
  <a:themeElements>
    <a:clrScheme name="Vlastní 4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4617B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Tok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ok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Vlastní 4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4617B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Vlastní 4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4617B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3.xml><?xml version="1.0" encoding="utf-8"?>
<a:themeOverride xmlns:a="http://schemas.openxmlformats.org/drawingml/2006/main">
  <a:clrScheme name="Vlastní 4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4617B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4.xml><?xml version="1.0" encoding="utf-8"?>
<a:themeOverride xmlns:a="http://schemas.openxmlformats.org/drawingml/2006/main">
  <a:clrScheme name="Vlastní 4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4617B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5.xml><?xml version="1.0" encoding="utf-8"?>
<a:themeOverride xmlns:a="http://schemas.openxmlformats.org/drawingml/2006/main">
  <a:clrScheme name="Vlastní 4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4617B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420</TotalTime>
  <Words>760</Words>
  <Application>Microsoft Office PowerPoint</Application>
  <PresentationFormat>Předvádění na obrazovce (4:3)</PresentationFormat>
  <Paragraphs>95</Paragraphs>
  <Slides>22</Slides>
  <Notes>22</Notes>
  <HiddenSlides>0</HiddenSlides>
  <MMClips>0</MMClips>
  <ScaleCrop>false</ScaleCrop>
  <HeadingPairs>
    <vt:vector size="6" baseType="variant">
      <vt:variant>
        <vt:lpstr>Použitá písma</vt:lpstr>
      </vt:variant>
      <vt:variant>
        <vt:i4>6</vt:i4>
      </vt:variant>
      <vt:variant>
        <vt:lpstr>Šablona návrhu</vt:lpstr>
      </vt:variant>
      <vt:variant>
        <vt:i4>4</vt:i4>
      </vt:variant>
      <vt:variant>
        <vt:lpstr>Nadpisy snímků</vt:lpstr>
      </vt:variant>
      <vt:variant>
        <vt:i4>22</vt:i4>
      </vt:variant>
    </vt:vector>
  </HeadingPairs>
  <TitlesOfParts>
    <vt:vector size="32" baseType="lpstr">
      <vt:lpstr>Constantia</vt:lpstr>
      <vt:lpstr>Arial</vt:lpstr>
      <vt:lpstr>Calibri</vt:lpstr>
      <vt:lpstr>Wingdings 2</vt:lpstr>
      <vt:lpstr>Arial Narrow</vt:lpstr>
      <vt:lpstr>Comic Sans MS</vt:lpstr>
      <vt:lpstr>Tok</vt:lpstr>
      <vt:lpstr>Tok</vt:lpstr>
      <vt:lpstr>Tok</vt:lpstr>
      <vt:lpstr>Tok</vt:lpstr>
      <vt:lpstr>Snímek 1</vt:lpstr>
      <vt:lpstr>Než začneme</vt:lpstr>
      <vt:lpstr>Živá tepna města </vt:lpstr>
      <vt:lpstr>  Valy pro hospodyně</vt:lpstr>
      <vt:lpstr>Valy pro děti</vt:lpstr>
      <vt:lpstr>Valy pro zvířata</vt:lpstr>
      <vt:lpstr>Valy pro živnostníky V domech na pravém břehu řeky úspěšně podnikala řada Litomyšlanů. Lidé tu našli například </vt:lpstr>
      <vt:lpstr>Valy pro živnostníky</vt:lpstr>
      <vt:lpstr>Valy pro čistotu ducha a těla</vt:lpstr>
      <vt:lpstr>Valy pro relaxaci</vt:lpstr>
      <vt:lpstr>Snímek 11</vt:lpstr>
      <vt:lpstr>Snímek 12</vt:lpstr>
      <vt:lpstr>Snímek 13</vt:lpstr>
      <vt:lpstr>Snímek 14</vt:lpstr>
      <vt:lpstr>Snímek 15</vt:lpstr>
      <vt:lpstr>Snímek 16</vt:lpstr>
      <vt:lpstr>Snímek 17</vt:lpstr>
      <vt:lpstr>Snímek 18</vt:lpstr>
      <vt:lpstr>Snímek 19</vt:lpstr>
      <vt:lpstr>Snímek 20</vt:lpstr>
      <vt:lpstr>Snímek 21</vt:lpstr>
      <vt:lpstr>Snímek 22</vt:lpstr>
    </vt:vector>
  </TitlesOfParts>
  <Company>.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Vodní valy na vlnách času</dc:title>
  <dc:creator>.</dc:creator>
  <cp:lastModifiedBy>nadvornikova_m</cp:lastModifiedBy>
  <cp:revision>42</cp:revision>
  <dcterms:created xsi:type="dcterms:W3CDTF">2012-11-04T09:38:12Z</dcterms:created>
  <dcterms:modified xsi:type="dcterms:W3CDTF">2012-11-22T06:55:01Z</dcterms:modified>
</cp:coreProperties>
</file>