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2ED2AE-D69D-4A73-A01B-CF991940968A}" type="datetimeFigureOut">
              <a:rPr lang="cs-CZ"/>
              <a:pPr/>
              <a:t>14.11.2011</a:t>
            </a:fld>
            <a:endParaRPr lang="cs-CZ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2C1081-424A-4AB4-A405-394FCEF9B32B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BE97B-8473-4C13-94CB-F6DEDD30F213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9708-F520-4355-9F7D-969871F6A3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FF46-8F87-4B54-8D0D-DADEFA77A922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09043-E86A-42D7-A88F-75FA65ED8A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9106A-AF82-4DF2-A634-FDA9361F3586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58217-D4B1-46F8-AA20-D00CF044309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88118-7260-4478-B725-286812F0F9B1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F5833-5A88-465B-8596-801EA8636E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4A625-54DF-499A-BB21-A9538037FD41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FAB3-E354-4A3B-B9D0-E3E5F26851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E34B9-F61E-4C56-B758-087378ED0307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E619B-96AA-43C8-9E0D-2C7AC41713C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18C5E-6E73-4482-BD73-00784E70D4E0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8E847-B202-4917-A008-556209697E6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0A2D8-A248-41E2-BA92-D892A965AECE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35B4-1E74-46A8-A2E3-1EE75D15EC5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DE94F-51C0-4EA1-A68E-4C14A3BEF4E5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922DE-350E-47B1-A754-6E63A580885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526D9-7E9B-468D-BA9C-268EC95F3478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FCA53-6629-4C0F-AFC4-CFD8BECBA24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C65DD-3C51-4DF7-9D3E-8B700C8E52CC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4FF3C-759D-4879-8683-26F4533A630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0EE1B9-16BA-4D90-A204-08910E1EB8E3}" type="datetimeFigureOut">
              <a:rPr lang="cs-CZ"/>
              <a:pPr>
                <a:defRPr/>
              </a:pPr>
              <a:t>14.11.2011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A932D4-B05D-42C8-B130-DD490893883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836613"/>
            <a:ext cx="216058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Nadpis 1"/>
          <p:cNvSpPr>
            <a:spLocks noGrp="1"/>
          </p:cNvSpPr>
          <p:nvPr>
            <p:ph type="ctrTitle"/>
          </p:nvPr>
        </p:nvSpPr>
        <p:spPr>
          <a:xfrm>
            <a:off x="685800" y="3357563"/>
            <a:ext cx="7772400" cy="1943100"/>
          </a:xfrm>
        </p:spPr>
        <p:txBody>
          <a:bodyPr/>
          <a:lstStyle/>
          <a:p>
            <a:pPr eaLnBrk="1" hangingPunct="1"/>
            <a:r>
              <a:rPr lang="cs-CZ" sz="4800" smtClean="0"/>
              <a:t>FARNÍ  CHARITA  LITOMYŠL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797425"/>
            <a:ext cx="6400800" cy="14398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tx1"/>
                </a:solidFill>
              </a:rPr>
              <a:t>Sídlo:  Bělidla 392, Litomyšl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Poslání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Farní charita Litomyšl</a:t>
            </a:r>
            <a:r>
              <a:rPr lang="cs-CZ" dirty="0" smtClean="0"/>
              <a:t> je nestátní nezisková organizace, která svou činností navazuje na myšlenku sociální činnosti katolické církve, jež na území českého státu působí již od středověku.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Naším posláním</a:t>
            </a:r>
            <a:r>
              <a:rPr lang="cs-CZ" dirty="0" smtClean="0"/>
              <a:t> je charita (latinsky "</a:t>
            </a:r>
            <a:r>
              <a:rPr lang="cs-CZ" dirty="0" err="1" smtClean="0"/>
              <a:t>caritas</a:t>
            </a:r>
            <a:r>
              <a:rPr lang="cs-CZ" dirty="0" smtClean="0"/>
              <a:t>") - aktivní, pomáhající láska. Program charity - pomoc lidem v nouzi bez ohledu na jejich příslušnost k rase, národnosti či náboženskému vyznání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Statut organizace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Farní charita Litomyšl má statut </a:t>
            </a:r>
            <a:r>
              <a:rPr lang="cs-CZ" b="1" dirty="0" smtClean="0"/>
              <a:t>církevní právnické osoby;</a:t>
            </a:r>
            <a:r>
              <a:rPr lang="cs-CZ" dirty="0" smtClean="0"/>
              <a:t> jejím zřizovatelem je Biskupství královéhradecké.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Jsme členem sítě nestátních neziskových organizací, sdružených v Charitě Česká republika, která je největším nestátním poskytovatelem sociální zdravotních služeb České Republice. </a:t>
            </a:r>
            <a:r>
              <a:rPr lang="cs-CZ" b="1" dirty="0" smtClean="0"/>
              <a:t>Charita Česká republika </a:t>
            </a:r>
            <a:r>
              <a:rPr lang="cs-CZ" dirty="0" smtClean="0"/>
              <a:t>je členem mezinárodní sítě charitních organizací evropských zemí </a:t>
            </a:r>
            <a:r>
              <a:rPr lang="cs-CZ" b="1" dirty="0" err="1" smtClean="0"/>
              <a:t>Caritas</a:t>
            </a:r>
            <a:r>
              <a:rPr lang="cs-CZ" b="1" dirty="0" smtClean="0"/>
              <a:t> </a:t>
            </a:r>
            <a:r>
              <a:rPr lang="cs-CZ" b="1" dirty="0" err="1" smtClean="0"/>
              <a:t>Europa</a:t>
            </a:r>
            <a:r>
              <a:rPr lang="cs-CZ" b="1" dirty="0" smtClean="0"/>
              <a:t> </a:t>
            </a:r>
            <a:r>
              <a:rPr lang="cs-CZ" dirty="0" smtClean="0"/>
              <a:t>a celosvětové sítě </a:t>
            </a:r>
            <a:r>
              <a:rPr lang="cs-CZ" b="1" dirty="0" err="1" smtClean="0"/>
              <a:t>Caritas</a:t>
            </a:r>
            <a:r>
              <a:rPr lang="cs-CZ" b="1" dirty="0" smtClean="0"/>
              <a:t> </a:t>
            </a:r>
            <a:r>
              <a:rPr lang="cs-CZ" b="1" dirty="0" err="1" smtClean="0"/>
              <a:t>Internationalis</a:t>
            </a:r>
            <a:r>
              <a:rPr lang="cs-CZ" b="1" dirty="0" smtClean="0"/>
              <a:t>.</a:t>
            </a:r>
            <a:endParaRPr lang="cs-CZ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Naše činnost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	Farní charita Litomyšl působí na </a:t>
            </a:r>
            <a:r>
              <a:rPr lang="cs-CZ" dirty="0" err="1" smtClean="0"/>
              <a:t>Litomyšlsku</a:t>
            </a:r>
            <a:r>
              <a:rPr lang="cs-CZ" dirty="0" smtClean="0"/>
              <a:t> </a:t>
            </a:r>
            <a:r>
              <a:rPr lang="cs-CZ" b="1" dirty="0" smtClean="0"/>
              <a:t>od</a:t>
            </a:r>
            <a:r>
              <a:rPr lang="cs-CZ" dirty="0" smtClean="0"/>
              <a:t> </a:t>
            </a:r>
            <a:r>
              <a:rPr lang="cs-CZ" b="1" dirty="0" smtClean="0"/>
              <a:t>8.února 1993</a:t>
            </a:r>
            <a:r>
              <a:rPr lang="cs-CZ" dirty="0" smtClean="0"/>
              <a:t>.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	Všechny služby Farní charity Litomyšl jsou koncipovány tak, aby </a:t>
            </a:r>
            <a:r>
              <a:rPr lang="cs-CZ" b="1" dirty="0" smtClean="0"/>
              <a:t>podporovaly setrvání potřebných lidí v jejich domácím rodinném prostředí, </a:t>
            </a:r>
            <a:r>
              <a:rPr lang="cs-CZ" dirty="0" smtClean="0"/>
              <a:t>zachování jejich sociálních vazeb, vlastního životního stylu i zvyklostí, a pomáhaly předcházet všem formám sociálního vyloučení lidí, kteří z důvodu nemoci, věku či jiného handicapu přestávají být soběstační. 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Naše služby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Podpora setrvání seniora v rodině: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A) terénní služby: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	Charitní ošetřovatelská služba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	Charitní pečovatelská služba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B) pobytová služba: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	</a:t>
            </a:r>
            <a:r>
              <a:rPr lang="cs-CZ" dirty="0" err="1" smtClean="0"/>
              <a:t>Respitní</a:t>
            </a:r>
            <a:r>
              <a:rPr lang="cs-CZ" dirty="0" smtClean="0"/>
              <a:t> péče Jindra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Podpora fungování rodin s dětmi: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Terénní služba </a:t>
            </a:r>
            <a:r>
              <a:rPr lang="cs-CZ" dirty="0" smtClean="0"/>
              <a:t>Sanace rodiny – registrována od února 2011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Další činnost</a:t>
            </a:r>
          </a:p>
        </p:txBody>
      </p:sp>
      <p:sp>
        <p:nvSpPr>
          <p:cNvPr id="1843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Půjčovna kompenzační pomůcek</a:t>
            </a:r>
          </a:p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Charitní šatník</a:t>
            </a:r>
          </a:p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Kulturní služby</a:t>
            </a:r>
          </a:p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Dobrovolnictví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Cílová skupina</a:t>
            </a:r>
          </a:p>
        </p:txBody>
      </p:sp>
      <p:sp>
        <p:nvSpPr>
          <p:cNvPr id="19458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 eaLnBrk="1" hangingPunct="1"/>
            <a:r>
              <a:rPr lang="cs-CZ" sz="2400" b="1" smtClean="0"/>
              <a:t>Charitní ošetřovatelská služba:</a:t>
            </a:r>
            <a:endParaRPr lang="cs-CZ" sz="2400" smtClean="0"/>
          </a:p>
          <a:p>
            <a:pPr eaLnBrk="1" hangingPunct="1">
              <a:buFontTx/>
              <a:buChar char="-"/>
            </a:pPr>
            <a:r>
              <a:rPr lang="cs-CZ" sz="2400" smtClean="0"/>
              <a:t>lidé, kteří mají lékařem indikovanou zdravotní péčí z Litomyšle a okolí (podle spádového území zdravotních pojišťoven). </a:t>
            </a:r>
          </a:p>
          <a:p>
            <a:pPr eaLnBrk="1" hangingPunct="1">
              <a:buFont typeface="Arial" charset="0"/>
              <a:buNone/>
            </a:pPr>
            <a:endParaRPr lang="cs-CZ" sz="2400" smtClean="0"/>
          </a:p>
          <a:p>
            <a:pPr eaLnBrk="1" hangingPunct="1"/>
            <a:r>
              <a:rPr lang="cs-CZ" sz="2400" b="1" smtClean="0"/>
              <a:t>Charitní pečovatelská služba:</a:t>
            </a:r>
            <a:endParaRPr lang="cs-CZ" sz="2400" smtClean="0"/>
          </a:p>
          <a:p>
            <a:pPr eaLnBrk="1" hangingPunct="1">
              <a:buFontTx/>
              <a:buChar char="-"/>
            </a:pPr>
            <a:r>
              <a:rPr lang="cs-CZ" sz="2400" smtClean="0"/>
              <a:t>dospělí a senioři, kteří vzhledem ke svému věku, zdravotnímu stavu, chronickému onemocnění či postižení nejsou schopni si zajistit běžné denní činnosti v péči o sebe a svoji domácnost. </a:t>
            </a:r>
          </a:p>
          <a:p>
            <a:pPr eaLnBrk="1" hangingPunct="1">
              <a:buFontTx/>
              <a:buChar char="-"/>
            </a:pPr>
            <a:r>
              <a:rPr lang="cs-CZ" sz="2400" smtClean="0"/>
              <a:t>rodiny s dětmi, jejichž životní situace vyžaduje pomoc další fyzické osoby.</a:t>
            </a:r>
          </a:p>
          <a:p>
            <a:pPr eaLnBrk="1" hangingPunct="1">
              <a:buFontTx/>
              <a:buChar char="-"/>
            </a:pPr>
            <a:r>
              <a:rPr lang="cs-CZ" sz="2400" smtClean="0"/>
              <a:t>Služba je poskytovaná občanům z Litomyšle a z jejího okolí do vzdálenosti 10km.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Cílová skupina</a:t>
            </a:r>
          </a:p>
        </p:txBody>
      </p:sp>
      <p:sp>
        <p:nvSpPr>
          <p:cNvPr id="2048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sz="3000" b="1" smtClean="0"/>
              <a:t>Respitní péče Jindra: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sz="3000" smtClean="0"/>
              <a:t>Senioři a osoby se zdravotním postižením starší 50ti let, kteří jsou závislí na pomoci druhé osoby a za běžných okolností se o ně stará rodinný pečovatel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cs-CZ" sz="3000" smtClean="0"/>
          </a:p>
          <a:p>
            <a:pPr eaLnBrk="1" hangingPunct="1">
              <a:lnSpc>
                <a:spcPct val="80000"/>
              </a:lnSpc>
            </a:pPr>
            <a:r>
              <a:rPr lang="cs-CZ" sz="3000" b="1" smtClean="0"/>
              <a:t>Sanace rodiny: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sz="3000" smtClean="0"/>
              <a:t>rodiny s dětmi z Litomyšle a spádových oblastí, kteří potřebují </a:t>
            </a:r>
            <a:r>
              <a:rPr lang="cs-CZ" sz="3000" smtClean="0">
                <a:latin typeface="Arial" charset="0"/>
              </a:rPr>
              <a:t>podporu při obnově svých zákl. funkcí, jsou ohroženy možnou ústavní výchovou nebo usilují o navrácení dětí z ústavní výchovy</a:t>
            </a:r>
            <a:r>
              <a:rPr lang="cs-CZ" sz="3000" smtClean="0"/>
              <a:t>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smtClean="0"/>
              <a:t>Uživatelé</a:t>
            </a:r>
            <a:r>
              <a:rPr lang="cs-CZ" b="1" smtClean="0">
                <a:latin typeface="Arial" charset="0"/>
              </a:rPr>
              <a:t> soc.</a:t>
            </a:r>
            <a:r>
              <a:rPr lang="cs-CZ" b="1" smtClean="0"/>
              <a:t> služeb</a:t>
            </a:r>
          </a:p>
        </p:txBody>
      </p:sp>
      <p:graphicFrame>
        <p:nvGraphicFramePr>
          <p:cNvPr id="21534" name="Group 30"/>
          <p:cNvGraphicFramePr>
            <a:graphicFrameLocks noGrp="1"/>
          </p:cNvGraphicFramePr>
          <p:nvPr>
            <p:ph idx="1"/>
          </p:nvPr>
        </p:nvGraphicFramePr>
        <p:xfrm>
          <a:off x="457200" y="1916113"/>
          <a:ext cx="8229600" cy="3397250"/>
        </p:xfrm>
        <a:graphic>
          <a:graphicData uri="http://schemas.openxmlformats.org/drawingml/2006/table">
            <a:tbl>
              <a:tblPr/>
              <a:tblGrid>
                <a:gridCol w="4043363"/>
                <a:gridCol w="1871662"/>
                <a:gridCol w="2314575"/>
              </a:tblGrid>
              <a:tr h="84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2C1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2C1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Předpoklad 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2C16"/>
                    </a:solidFill>
                  </a:tcPr>
                </a:tc>
              </a:tr>
              <a:tr h="84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Charitní pečovatelská služba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 osob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83 osob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</a:tr>
              <a:tr h="84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Respitní péče Jindra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96 pobytů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 pobytů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CDCC"/>
                    </a:solidFill>
                  </a:tcPr>
                </a:tc>
              </a:tr>
              <a:tr h="84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Sanace rodiny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nefungovala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 rodin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1212"/>
          </a:xfrm>
        </p:spPr>
        <p:txBody>
          <a:bodyPr/>
          <a:lstStyle/>
          <a:p>
            <a:pPr eaLnBrk="1" hangingPunct="1"/>
            <a:r>
              <a:rPr lang="cs-CZ" smtClean="0"/>
              <a:t>DĚKUJI  ZA  POZORNOST</a:t>
            </a:r>
            <a:br>
              <a:rPr lang="cs-CZ" smtClean="0"/>
            </a:br>
            <a:r>
              <a:rPr lang="cs-CZ" smtClean="0">
                <a:sym typeface="Wingdings" pitchFamily="2" charset="2"/>
              </a:rPr>
              <a:t></a:t>
            </a:r>
            <a:endParaRPr lang="cs-CZ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382</Words>
  <Application>Microsoft Office PowerPoint</Application>
  <PresentationFormat>Předvádění na obrazovce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Motiv sady Office</vt:lpstr>
      <vt:lpstr>FARNÍ  CHARITA  LITOMYŠL</vt:lpstr>
      <vt:lpstr>Poslání</vt:lpstr>
      <vt:lpstr>Statut organizace</vt:lpstr>
      <vt:lpstr>Naše činnost</vt:lpstr>
      <vt:lpstr>Naše služby</vt:lpstr>
      <vt:lpstr>Další činnost</vt:lpstr>
      <vt:lpstr>Cílová skupina</vt:lpstr>
      <vt:lpstr>Cílová skupina</vt:lpstr>
      <vt:lpstr>Uživatelé soc. služeb</vt:lpstr>
      <vt:lpstr>DĚKUJI  ZA  POZORNOST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FARNÍ  CHARITA  LITOMYŠL</dc:title>
  <dc:creator>Lída Chadimová</dc:creator>
  <cp:lastModifiedBy>nadvornikova_m</cp:lastModifiedBy>
  <cp:revision>13</cp:revision>
  <dcterms:created xsi:type="dcterms:W3CDTF">2011-11-07T19:43:01Z</dcterms:created>
  <dcterms:modified xsi:type="dcterms:W3CDTF">2011-11-14T18:39:31Z</dcterms:modified>
</cp:coreProperties>
</file>